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6" r:id="rId12"/>
    <p:sldId id="267" r:id="rId13"/>
    <p:sldId id="268" r:id="rId14"/>
  </p:sldIdLst>
  <p:sldSz cx="9753600" cy="7315200"/>
  <p:notesSz cx="9753600" cy="7315200"/>
  <p:embeddedFontLst>
    <p:embeddedFont>
      <p:font typeface="Ubuntu" charset="0"/>
      <p:regular r:id="rId16"/>
      <p:bold r:id="rId17"/>
      <p:italic r:id="rId18"/>
      <p:boldItalic r:id="rId19"/>
    </p:embeddedFont>
    <p:embeddedFont>
      <p:font typeface="Roboto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Georgia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806" y="-34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25925" y="548625"/>
            <a:ext cx="6502725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578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50cb64120_0_19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3000" cy="32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450cb6412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 extrusionOk="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10080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753599" cy="229552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223248" y="5429250"/>
            <a:ext cx="5259705" cy="0"/>
          </a:xfrm>
          <a:custGeom>
            <a:avLst/>
            <a:gdLst/>
            <a:ahLst/>
            <a:cxnLst/>
            <a:rect l="l" t="t" r="r" b="b"/>
            <a:pathLst>
              <a:path w="5259705" h="120000" extrusionOk="0">
                <a:moveTo>
                  <a:pt x="0" y="0"/>
                </a:moveTo>
                <a:lnTo>
                  <a:pt x="5259476" y="0"/>
                </a:lnTo>
              </a:path>
            </a:pathLst>
          </a:custGeom>
          <a:noFill/>
          <a:ln w="19050" cap="flat" cmpd="sng">
            <a:solidFill>
              <a:srgbClr val="FF6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257674" y="0"/>
            <a:ext cx="1247770" cy="15144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333499" y="2400300"/>
            <a:ext cx="247650" cy="219075"/>
          </a:xfrm>
          <a:custGeom>
            <a:avLst/>
            <a:gdLst/>
            <a:ahLst/>
            <a:cxnLst/>
            <a:rect l="l" t="t" r="r" b="b"/>
            <a:pathLst>
              <a:path w="247650" h="219075" extrusionOk="0">
                <a:moveTo>
                  <a:pt x="247645" y="219074"/>
                </a:moveTo>
                <a:lnTo>
                  <a:pt x="0" y="219074"/>
                </a:lnTo>
                <a:lnTo>
                  <a:pt x="123822" y="0"/>
                </a:lnTo>
                <a:lnTo>
                  <a:pt x="247645" y="219074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972428" y="4972050"/>
            <a:ext cx="247650" cy="219075"/>
          </a:xfrm>
          <a:custGeom>
            <a:avLst/>
            <a:gdLst/>
            <a:ahLst/>
            <a:cxnLst/>
            <a:rect l="l" t="t" r="r" b="b"/>
            <a:pathLst>
              <a:path w="247650" h="219075" extrusionOk="0">
                <a:moveTo>
                  <a:pt x="0" y="0"/>
                </a:moveTo>
                <a:lnTo>
                  <a:pt x="247645" y="0"/>
                </a:lnTo>
                <a:lnTo>
                  <a:pt x="123822" y="219074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423342" y="2462050"/>
            <a:ext cx="6906915" cy="271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750" b="0" i="0" u="none" strike="noStrike" cap="none">
                <a:solidFill>
                  <a:srgbClr val="FF64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300" b="0" i="0" u="none" strike="noStrike" cap="none">
                <a:solidFill>
                  <a:srgbClr val="FF64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82599" y="1235317"/>
            <a:ext cx="6433184" cy="235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300" b="0" i="0" u="none" strike="noStrike" cap="none">
                <a:solidFill>
                  <a:srgbClr val="FF64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82599" y="1235317"/>
            <a:ext cx="6433184" cy="235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300" b="0" i="0" u="none" strike="noStrike" cap="none">
                <a:solidFill>
                  <a:srgbClr val="FF64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82599" y="1235317"/>
            <a:ext cx="6433184" cy="235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300" b="0" i="0" u="none" strike="noStrike" cap="none">
                <a:solidFill>
                  <a:srgbClr val="FF64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300" b="0" i="0" u="none" strike="noStrike" cap="none">
                <a:solidFill>
                  <a:srgbClr val="FF64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300" b="0" i="0" u="none" strike="noStrike" cap="none">
                <a:solidFill>
                  <a:srgbClr val="FF64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82599" y="1235317"/>
            <a:ext cx="6433184" cy="235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300" b="0" i="0" u="none" strike="noStrike" cap="none">
                <a:solidFill>
                  <a:srgbClr val="FF64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2599" y="1235317"/>
            <a:ext cx="6433184" cy="235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300" b="0" i="0" u="none" strike="noStrike" cap="none">
                <a:solidFill>
                  <a:srgbClr val="FF643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2599" y="1235317"/>
            <a:ext cx="6433184" cy="235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300" b="0" i="0" u="none" strike="noStrike" cap="none">
                <a:solidFill>
                  <a:srgbClr val="FF64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LACAO.UFG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LACAO.UFG@GMAIL.COM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LACAO.UFG@GMAIL.COM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LACAO.UFG@GMAIL.CO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OLACAO.UFG@GMAIL.CO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ascom.ufg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LACAO.UFG@GMAIL.CO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LACAO.UFG@GMAIL.COM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LACAO.UFG@GMAIL.CO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LACAO.UFG@GMAIL.COM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OLACAO.UFG@GMAIL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COLACAO.UFG@GMAIL.COM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LACAO.UFG@GMAIL.COM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LACAO.UFG@GMAIL.CO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ctrTitle"/>
          </p:nvPr>
        </p:nvSpPr>
        <p:spPr>
          <a:xfrm>
            <a:off x="1423338" y="3026200"/>
            <a:ext cx="6906900" cy="14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4475" rIns="0" bIns="0" anchor="ctr" anchorCtr="0">
            <a:noAutofit/>
          </a:bodyPr>
          <a:lstStyle/>
          <a:p>
            <a:pPr marL="1996439" marR="5080" lvl="0" indent="-1984375" algn="ctr" rtl="0">
              <a:lnSpc>
                <a:spcPct val="10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Ubuntu"/>
                <a:ea typeface="Ubuntu"/>
                <a:cs typeface="Ubuntu"/>
                <a:sym typeface="Ubuntu"/>
              </a:rPr>
              <a:t>COLAÇÃO DE GRAU</a:t>
            </a:r>
            <a:endParaRPr sz="4800" b="1" i="0" u="none" strike="noStrike" cap="none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971549" y="6153150"/>
            <a:ext cx="590550" cy="5905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3288713" y="5680600"/>
            <a:ext cx="3604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039494" marR="5080" lvl="0" indent="-1027430" algn="ctr" rtl="0">
              <a:lnSpc>
                <a:spcPct val="11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Secretaria de Comunicação da UFG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76893" y="6829264"/>
            <a:ext cx="2189480" cy="40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COLACAO.UFG@GMAIL.COM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3521-1010/1005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3952925" y="4201050"/>
            <a:ext cx="22764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2018/2</a:t>
            </a:r>
            <a:endParaRPr sz="4800" b="1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/>
          <p:nvPr/>
        </p:nvSpPr>
        <p:spPr>
          <a:xfrm>
            <a:off x="7277112" y="0"/>
            <a:ext cx="2476500" cy="5705475"/>
          </a:xfrm>
          <a:custGeom>
            <a:avLst/>
            <a:gdLst/>
            <a:ahLst/>
            <a:cxnLst/>
            <a:rect l="l" t="t" r="r" b="b"/>
            <a:pathLst>
              <a:path w="2476500" h="5705475" extrusionOk="0">
                <a:moveTo>
                  <a:pt x="2476487" y="5705474"/>
                </a:moveTo>
                <a:lnTo>
                  <a:pt x="0" y="5705474"/>
                </a:lnTo>
                <a:lnTo>
                  <a:pt x="0" y="0"/>
                </a:lnTo>
                <a:lnTo>
                  <a:pt x="2476487" y="0"/>
                </a:lnTo>
                <a:lnTo>
                  <a:pt x="2476487" y="57054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390608" y="1790702"/>
            <a:ext cx="695325" cy="600075"/>
          </a:xfrm>
          <a:custGeom>
            <a:avLst/>
            <a:gdLst/>
            <a:ahLst/>
            <a:cxnLst/>
            <a:rect l="l" t="t" r="r" b="b"/>
            <a:pathLst>
              <a:path w="695325" h="600075" extrusionOk="0">
                <a:moveTo>
                  <a:pt x="0" y="0"/>
                </a:moveTo>
                <a:lnTo>
                  <a:pt x="695159" y="0"/>
                </a:lnTo>
                <a:lnTo>
                  <a:pt x="347579" y="600072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485815" y="2219325"/>
            <a:ext cx="190500" cy="161925"/>
          </a:xfrm>
          <a:custGeom>
            <a:avLst/>
            <a:gdLst/>
            <a:ahLst/>
            <a:cxnLst/>
            <a:rect l="l" t="t" r="r" b="b"/>
            <a:pathLst>
              <a:path w="190500" h="161925" extrusionOk="0">
                <a:moveTo>
                  <a:pt x="190417" y="161924"/>
                </a:moveTo>
                <a:lnTo>
                  <a:pt x="0" y="161924"/>
                </a:lnTo>
                <a:lnTo>
                  <a:pt x="95208" y="0"/>
                </a:lnTo>
                <a:lnTo>
                  <a:pt x="190417" y="161924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333458" y="3190877"/>
            <a:ext cx="695325" cy="600075"/>
          </a:xfrm>
          <a:custGeom>
            <a:avLst/>
            <a:gdLst/>
            <a:ahLst/>
            <a:cxnLst/>
            <a:rect l="l" t="t" r="r" b="b"/>
            <a:pathLst>
              <a:path w="695325" h="600075" extrusionOk="0">
                <a:moveTo>
                  <a:pt x="0" y="0"/>
                </a:moveTo>
                <a:lnTo>
                  <a:pt x="695159" y="0"/>
                </a:lnTo>
                <a:lnTo>
                  <a:pt x="347579" y="600072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438190" y="3619500"/>
            <a:ext cx="190500" cy="161925"/>
          </a:xfrm>
          <a:custGeom>
            <a:avLst/>
            <a:gdLst/>
            <a:ahLst/>
            <a:cxnLst/>
            <a:rect l="l" t="t" r="r" b="b"/>
            <a:pathLst>
              <a:path w="190500" h="161925" extrusionOk="0">
                <a:moveTo>
                  <a:pt x="190417" y="161924"/>
                </a:moveTo>
                <a:lnTo>
                  <a:pt x="0" y="161924"/>
                </a:lnTo>
                <a:lnTo>
                  <a:pt x="95208" y="0"/>
                </a:lnTo>
                <a:lnTo>
                  <a:pt x="190417" y="161924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362033" y="4657727"/>
            <a:ext cx="695325" cy="600075"/>
          </a:xfrm>
          <a:custGeom>
            <a:avLst/>
            <a:gdLst/>
            <a:ahLst/>
            <a:cxnLst/>
            <a:rect l="l" t="t" r="r" b="b"/>
            <a:pathLst>
              <a:path w="695325" h="600075" extrusionOk="0">
                <a:moveTo>
                  <a:pt x="0" y="0"/>
                </a:moveTo>
                <a:lnTo>
                  <a:pt x="695159" y="0"/>
                </a:lnTo>
                <a:lnTo>
                  <a:pt x="347579" y="600072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457240" y="5095875"/>
            <a:ext cx="190500" cy="161925"/>
          </a:xfrm>
          <a:custGeom>
            <a:avLst/>
            <a:gdLst/>
            <a:ahLst/>
            <a:cxnLst/>
            <a:rect l="l" t="t" r="r" b="b"/>
            <a:pathLst>
              <a:path w="190500" h="161925" extrusionOk="0">
                <a:moveTo>
                  <a:pt x="190417" y="161924"/>
                </a:moveTo>
                <a:lnTo>
                  <a:pt x="0" y="161924"/>
                </a:lnTo>
                <a:lnTo>
                  <a:pt x="95208" y="0"/>
                </a:lnTo>
                <a:lnTo>
                  <a:pt x="190417" y="161924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6"/>
          <p:cNvSpPr txBox="1"/>
          <p:nvPr/>
        </p:nvSpPr>
        <p:spPr>
          <a:xfrm>
            <a:off x="1254124" y="1757655"/>
            <a:ext cx="4767000" cy="3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/>
          <a:p>
            <a:pPr marL="98425" marR="5080" lvl="0" indent="0" algn="l" rtl="0">
              <a:lnSpc>
                <a:spcPct val="102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Um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orador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</a:rPr>
              <a:t>será</a:t>
            </a:r>
            <a:r>
              <a:rPr lang="en-US" sz="145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definido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Unidade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Acadêmica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acordo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sorteio</a:t>
            </a:r>
            <a:r>
              <a:rPr lang="en-US" sz="145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mediado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pela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Secom da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respectiva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Regional</a:t>
            </a:r>
            <a:r>
              <a:rPr lang="en-US" sz="145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reunião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concluintes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dos 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US" sz="145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2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234315" lvl="0" indent="0" algn="l" rtl="0">
              <a:lnSpc>
                <a:spcPct val="102899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Um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juramentista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cerimônia</a:t>
            </a:r>
            <a:r>
              <a:rPr lang="en-US" sz="1450" dirty="0">
                <a:solidFill>
                  <a:srgbClr val="212121"/>
                </a:solidFill>
              </a:rPr>
              <a:t> </a:t>
            </a:r>
            <a:r>
              <a:rPr lang="en-US" sz="1450" dirty="0" err="1">
                <a:solidFill>
                  <a:srgbClr val="212121"/>
                </a:solidFill>
              </a:rPr>
              <a:t>será</a:t>
            </a:r>
            <a:r>
              <a:rPr lang="en-US" sz="1450" dirty="0">
                <a:solidFill>
                  <a:srgbClr val="212121"/>
                </a:solidFill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definido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acordo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sorteio</a:t>
            </a:r>
            <a:r>
              <a:rPr lang="en-US" sz="145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mediado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pela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smtClean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Secom</a:t>
            </a:r>
            <a:r>
              <a:rPr lang="en-US" sz="1450" dirty="0" smtClean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reunião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concluintes</a:t>
            </a:r>
            <a:r>
              <a:rPr lang="en-US" sz="17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7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US" sz="145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225" marR="70485" lvl="0" indent="0" algn="l" rtl="0">
              <a:lnSpc>
                <a:spcPct val="102899"/>
              </a:lnSpc>
              <a:spcBef>
                <a:spcPts val="1345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212121"/>
                </a:solidFill>
              </a:rPr>
              <a:t>Um </a:t>
            </a:r>
            <a:r>
              <a:rPr lang="en-US" sz="1700" dirty="0" err="1">
                <a:solidFill>
                  <a:srgbClr val="212121"/>
                </a:solidFill>
              </a:rPr>
              <a:t>concluinte</a:t>
            </a:r>
            <a:r>
              <a:rPr lang="en-US" sz="1700" dirty="0">
                <a:solidFill>
                  <a:srgbClr val="212121"/>
                </a:solidFill>
              </a:rPr>
              <a:t>, </a:t>
            </a:r>
            <a:r>
              <a:rPr lang="en-US" sz="1700" dirty="0" err="1">
                <a:solidFill>
                  <a:srgbClr val="212121"/>
                </a:solidFill>
              </a:rPr>
              <a:t>por</a:t>
            </a:r>
            <a:r>
              <a:rPr lang="en-US" sz="1700" dirty="0">
                <a:solidFill>
                  <a:srgbClr val="212121"/>
                </a:solidFill>
              </a:rPr>
              <a:t> </a:t>
            </a:r>
            <a:r>
              <a:rPr lang="en-US" sz="1700" dirty="0" err="1">
                <a:solidFill>
                  <a:srgbClr val="212121"/>
                </a:solidFill>
              </a:rPr>
              <a:t>curso</a:t>
            </a:r>
            <a:r>
              <a:rPr lang="en-US" sz="1700" dirty="0">
                <a:solidFill>
                  <a:srgbClr val="212121"/>
                </a:solidFill>
              </a:rPr>
              <a:t>, </a:t>
            </a:r>
            <a:r>
              <a:rPr lang="en-US" sz="1700" dirty="0" err="1">
                <a:solidFill>
                  <a:srgbClr val="212121"/>
                </a:solidFill>
              </a:rPr>
              <a:t>para</a:t>
            </a:r>
            <a:r>
              <a:rPr lang="en-US" sz="1700" dirty="0">
                <a:solidFill>
                  <a:srgbClr val="212121"/>
                </a:solidFill>
              </a:rPr>
              <a:t> </a:t>
            </a:r>
            <a:r>
              <a:rPr lang="en-US" sz="1700" dirty="0" err="1">
                <a:solidFill>
                  <a:srgbClr val="212121"/>
                </a:solidFill>
              </a:rPr>
              <a:t>receber</a:t>
            </a:r>
            <a:r>
              <a:rPr lang="en-US" sz="1700" dirty="0">
                <a:solidFill>
                  <a:srgbClr val="212121"/>
                </a:solidFill>
              </a:rPr>
              <a:t> a </a:t>
            </a:r>
            <a:r>
              <a:rPr lang="en-US" sz="1700" dirty="0" err="1">
                <a:solidFill>
                  <a:srgbClr val="212121"/>
                </a:solidFill>
              </a:rPr>
              <a:t>outorga</a:t>
            </a:r>
            <a:r>
              <a:rPr lang="en-US" sz="1700" dirty="0">
                <a:solidFill>
                  <a:srgbClr val="212121"/>
                </a:solidFill>
              </a:rPr>
              <a:t> de </a:t>
            </a:r>
            <a:r>
              <a:rPr lang="en-US" sz="1700" dirty="0" err="1">
                <a:solidFill>
                  <a:srgbClr val="212121"/>
                </a:solidFill>
              </a:rPr>
              <a:t>grau</a:t>
            </a:r>
            <a:endParaRPr sz="14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7402245" y="180975"/>
            <a:ext cx="2226309" cy="114300"/>
          </a:xfrm>
          <a:custGeom>
            <a:avLst/>
            <a:gdLst/>
            <a:ahLst/>
            <a:cxnLst/>
            <a:rect l="l" t="t" r="r" b="b"/>
            <a:pathLst>
              <a:path w="2226309" h="114300" extrusionOk="0">
                <a:moveTo>
                  <a:pt x="0" y="0"/>
                </a:moveTo>
                <a:lnTo>
                  <a:pt x="2226201" y="0"/>
                </a:lnTo>
                <a:lnTo>
                  <a:pt x="2226201" y="114299"/>
                </a:lnTo>
                <a:lnTo>
                  <a:pt x="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7815647" y="516600"/>
            <a:ext cx="17811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ATOS  SOLENES</a:t>
            </a:r>
            <a:endParaRPr sz="2400"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8" name="Google Shape;258;p16"/>
          <p:cNvSpPr/>
          <p:nvPr/>
        </p:nvSpPr>
        <p:spPr>
          <a:xfrm>
            <a:off x="7962900" y="6362700"/>
            <a:ext cx="1781100" cy="866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6"/>
          <p:cNvSpPr/>
          <p:nvPr/>
        </p:nvSpPr>
        <p:spPr>
          <a:xfrm>
            <a:off x="990599" y="6162675"/>
            <a:ext cx="571500" cy="571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333450" y="381000"/>
            <a:ext cx="68802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2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NAS CERIMÔNIAS DE COLAÇÃO DE GRAU  </a:t>
            </a:r>
            <a:r>
              <a:rPr lang="en-US" sz="1800" b="1" dirty="0" smtClean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DUPLA</a:t>
            </a:r>
            <a:r>
              <a:rPr lang="en-US" sz="1800" b="1" i="0" u="none" strike="noStrike" cap="none" dirty="0" smtClean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r>
              <a:rPr lang="en-US" sz="1800" b="1" i="0" u="none" strike="noStrike" cap="none" dirty="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OS REPRESENTANTES DOS CONCLUINTES NOS ATOS SOLENES DA COLAÇÃO DE GRAU SERÃO ASSIM DETERMINADOS:</a:t>
            </a:r>
            <a:r>
              <a:rPr lang="en-US" sz="2000" b="1" i="0" u="none" strike="noStrike" cap="none" dirty="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 b="1" i="0" u="none" strike="noStrike" cap="none" dirty="0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1" name="Google Shape;261;p16"/>
          <p:cNvSpPr txBox="1"/>
          <p:nvPr/>
        </p:nvSpPr>
        <p:spPr>
          <a:xfrm>
            <a:off x="76893" y="6829264"/>
            <a:ext cx="21894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COLACAO.UFG@GMAIL.COM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3521-1010/1005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63775" y="6699425"/>
            <a:ext cx="24765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COLACAO.UFG@GMAIL.COM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3521-1706/1010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/>
          <p:nvPr/>
        </p:nvSpPr>
        <p:spPr>
          <a:xfrm>
            <a:off x="7277112" y="0"/>
            <a:ext cx="2476500" cy="5705475"/>
          </a:xfrm>
          <a:custGeom>
            <a:avLst/>
            <a:gdLst/>
            <a:ahLst/>
            <a:cxnLst/>
            <a:rect l="l" t="t" r="r" b="b"/>
            <a:pathLst>
              <a:path w="2476500" h="5705475" extrusionOk="0">
                <a:moveTo>
                  <a:pt x="2476487" y="5705474"/>
                </a:moveTo>
                <a:lnTo>
                  <a:pt x="0" y="5705474"/>
                </a:lnTo>
                <a:lnTo>
                  <a:pt x="0" y="0"/>
                </a:lnTo>
                <a:lnTo>
                  <a:pt x="2476487" y="0"/>
                </a:lnTo>
                <a:lnTo>
                  <a:pt x="2476487" y="57054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1225549" y="1476846"/>
            <a:ext cx="5142865" cy="90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/>
          <a:p>
            <a:pPr marL="12700" marR="508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 conteúdo do discurso do orador não deverá  ser específico do seu curso e sim contemplar  todos os concluintes da cerimônia</a:t>
            </a:r>
            <a:r>
              <a:rPr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161952" y="1476375"/>
            <a:ext cx="771525" cy="666750"/>
          </a:xfrm>
          <a:custGeom>
            <a:avLst/>
            <a:gdLst/>
            <a:ahLst/>
            <a:cxnLst/>
            <a:rect l="l" t="t" r="r" b="b"/>
            <a:pathLst>
              <a:path w="771525" h="666750" extrusionOk="0">
                <a:moveTo>
                  <a:pt x="0" y="0"/>
                </a:moveTo>
                <a:lnTo>
                  <a:pt x="771467" y="0"/>
                </a:lnTo>
                <a:lnTo>
                  <a:pt x="385733" y="666749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7"/>
          <p:cNvSpPr/>
          <p:nvPr/>
        </p:nvSpPr>
        <p:spPr>
          <a:xfrm>
            <a:off x="266764" y="1952625"/>
            <a:ext cx="219075" cy="190500"/>
          </a:xfrm>
          <a:custGeom>
            <a:avLst/>
            <a:gdLst/>
            <a:ahLst/>
            <a:cxnLst/>
            <a:rect l="l" t="t" r="r" b="b"/>
            <a:pathLst>
              <a:path w="219075" h="190500" extrusionOk="0">
                <a:moveTo>
                  <a:pt x="218945" y="190499"/>
                </a:moveTo>
                <a:lnTo>
                  <a:pt x="0" y="190499"/>
                </a:lnTo>
                <a:lnTo>
                  <a:pt x="109472" y="0"/>
                </a:lnTo>
                <a:lnTo>
                  <a:pt x="218945" y="19049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1187449" y="3134196"/>
            <a:ext cx="4607560" cy="61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/>
          <a:p>
            <a:pPr marL="12700" marR="508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 juramento a ser lido na cerimônia</a:t>
            </a:r>
            <a:r>
              <a:rPr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será  disponibilizado </a:t>
            </a:r>
            <a:r>
              <a:rPr lang="en-US" sz="1900">
                <a:solidFill>
                  <a:srgbClr val="212121"/>
                </a:solidFill>
              </a:rPr>
              <a:t>no site da</a:t>
            </a:r>
            <a:r>
              <a:rPr lang="en-US" sz="19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>
                <a:solidFill>
                  <a:srgbClr val="212121"/>
                </a:solidFill>
              </a:rPr>
              <a:t>Se</a:t>
            </a:r>
            <a:r>
              <a:rPr lang="en-US" sz="19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123852" y="3124200"/>
            <a:ext cx="771525" cy="666750"/>
          </a:xfrm>
          <a:custGeom>
            <a:avLst/>
            <a:gdLst/>
            <a:ahLst/>
            <a:cxnLst/>
            <a:rect l="l" t="t" r="r" b="b"/>
            <a:pathLst>
              <a:path w="771525" h="666750" extrusionOk="0">
                <a:moveTo>
                  <a:pt x="0" y="0"/>
                </a:moveTo>
                <a:lnTo>
                  <a:pt x="771467" y="0"/>
                </a:lnTo>
                <a:lnTo>
                  <a:pt x="385733" y="666749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238189" y="3590925"/>
            <a:ext cx="219075" cy="190500"/>
          </a:xfrm>
          <a:custGeom>
            <a:avLst/>
            <a:gdLst/>
            <a:ahLst/>
            <a:cxnLst/>
            <a:rect l="l" t="t" r="r" b="b"/>
            <a:pathLst>
              <a:path w="219075" h="190500" extrusionOk="0">
                <a:moveTo>
                  <a:pt x="218945" y="190499"/>
                </a:moveTo>
                <a:lnTo>
                  <a:pt x="0" y="190499"/>
                </a:lnTo>
                <a:lnTo>
                  <a:pt x="109472" y="0"/>
                </a:lnTo>
                <a:lnTo>
                  <a:pt x="218945" y="19049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7402245" y="180975"/>
            <a:ext cx="2226310" cy="114300"/>
          </a:xfrm>
          <a:custGeom>
            <a:avLst/>
            <a:gdLst/>
            <a:ahLst/>
            <a:cxnLst/>
            <a:rect l="l" t="t" r="r" b="b"/>
            <a:pathLst>
              <a:path w="2226309" h="114300" extrusionOk="0">
                <a:moveTo>
                  <a:pt x="0" y="0"/>
                </a:moveTo>
                <a:lnTo>
                  <a:pt x="2226201" y="0"/>
                </a:lnTo>
                <a:lnTo>
                  <a:pt x="2226201" y="114299"/>
                </a:lnTo>
                <a:lnTo>
                  <a:pt x="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7"/>
          <p:cNvSpPr txBox="1">
            <a:spLocks noGrp="1"/>
          </p:cNvSpPr>
          <p:nvPr>
            <p:ph type="title"/>
          </p:nvPr>
        </p:nvSpPr>
        <p:spPr>
          <a:xfrm>
            <a:off x="7815648" y="516600"/>
            <a:ext cx="16212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ATOS  SOLENES</a:t>
            </a:r>
            <a:endParaRPr sz="2500" b="1" i="0" u="none" strike="noStrike" cap="none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7962900" y="6362700"/>
            <a:ext cx="1781175" cy="866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990599" y="6162675"/>
            <a:ext cx="571500" cy="571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76893" y="6829264"/>
            <a:ext cx="2189480" cy="40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COLACAO.UFG@GMAIL.COM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3521-1010/1005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7"/>
          <p:cNvSpPr txBox="1"/>
          <p:nvPr/>
        </p:nvSpPr>
        <p:spPr>
          <a:xfrm>
            <a:off x="63775" y="6699425"/>
            <a:ext cx="24765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COLACAO.UFG@GMAIL.COM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3521-1706/1010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/>
          <p:nvPr/>
        </p:nvSpPr>
        <p:spPr>
          <a:xfrm>
            <a:off x="5714999" y="358719"/>
            <a:ext cx="4038600" cy="23082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8"/>
          <p:cNvSpPr/>
          <p:nvPr/>
        </p:nvSpPr>
        <p:spPr>
          <a:xfrm>
            <a:off x="0" y="0"/>
            <a:ext cx="5257800" cy="7315200"/>
          </a:xfrm>
          <a:custGeom>
            <a:avLst/>
            <a:gdLst/>
            <a:ahLst/>
            <a:cxnLst/>
            <a:rect l="l" t="t" r="r" b="b"/>
            <a:pathLst>
              <a:path w="5257800" h="7315200" extrusionOk="0">
                <a:moveTo>
                  <a:pt x="0" y="7315200"/>
                </a:moveTo>
                <a:lnTo>
                  <a:pt x="0" y="0"/>
                </a:lnTo>
                <a:lnTo>
                  <a:pt x="5257789" y="0"/>
                </a:lnTo>
                <a:lnTo>
                  <a:pt x="525778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/>
          </p:nvPr>
        </p:nvSpPr>
        <p:spPr>
          <a:xfrm>
            <a:off x="282574" y="1312979"/>
            <a:ext cx="4671695" cy="181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7625" rIns="0" bIns="0" anchor="t" anchorCtr="0">
            <a:noAutofit/>
          </a:bodyPr>
          <a:lstStyle/>
          <a:p>
            <a:pPr marL="12700" marR="5080" lvl="0" indent="0" algn="l" rtl="0">
              <a:lnSpc>
                <a:spcPct val="1264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C</a:t>
            </a:r>
            <a:r>
              <a:rPr lang="en-US" sz="3600" b="1">
                <a:latin typeface="Ubuntu"/>
                <a:ea typeface="Ubuntu"/>
                <a:cs typeface="Ubuntu"/>
                <a:sym typeface="Ubuntu"/>
              </a:rPr>
              <a:t>ASOS ESPECIAIS NA CERIMÔNIA:</a:t>
            </a:r>
            <a:endParaRPr sz="3600" b="1" i="0" u="none" strike="noStrike" cap="none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333430" y="885825"/>
            <a:ext cx="419100" cy="361950"/>
          </a:xfrm>
          <a:custGeom>
            <a:avLst/>
            <a:gdLst/>
            <a:ahLst/>
            <a:cxnLst/>
            <a:rect l="l" t="t" r="r" b="b"/>
            <a:pathLst>
              <a:path w="419100" h="361950" extrusionOk="0">
                <a:moveTo>
                  <a:pt x="418986" y="361950"/>
                </a:moveTo>
                <a:lnTo>
                  <a:pt x="0" y="361950"/>
                </a:lnTo>
                <a:lnTo>
                  <a:pt x="209493" y="0"/>
                </a:lnTo>
                <a:lnTo>
                  <a:pt x="418986" y="36195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6683375" y="3070458"/>
            <a:ext cx="2276475" cy="28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Concluinte estrangeiro</a:t>
            </a:r>
            <a:r>
              <a:rPr lang="en-US" sz="1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5410288" y="3086101"/>
            <a:ext cx="1009650" cy="876300"/>
          </a:xfrm>
          <a:custGeom>
            <a:avLst/>
            <a:gdLst/>
            <a:ahLst/>
            <a:cxnLst/>
            <a:rect l="l" t="t" r="r" b="b"/>
            <a:pathLst>
              <a:path w="1009650" h="876300" extrusionOk="0">
                <a:moveTo>
                  <a:pt x="0" y="0"/>
                </a:moveTo>
                <a:lnTo>
                  <a:pt x="1009484" y="0"/>
                </a:lnTo>
                <a:lnTo>
                  <a:pt x="504742" y="876298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8"/>
          <p:cNvSpPr txBox="1"/>
          <p:nvPr/>
        </p:nvSpPr>
        <p:spPr>
          <a:xfrm>
            <a:off x="5792053" y="3215450"/>
            <a:ext cx="3543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67A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5543613" y="3714750"/>
            <a:ext cx="285750" cy="247650"/>
          </a:xfrm>
          <a:custGeom>
            <a:avLst/>
            <a:gdLst/>
            <a:ahLst/>
            <a:cxnLst/>
            <a:rect l="l" t="t" r="r" b="b"/>
            <a:pathLst>
              <a:path w="285750" h="247650" extrusionOk="0">
                <a:moveTo>
                  <a:pt x="285626" y="247649"/>
                </a:moveTo>
                <a:lnTo>
                  <a:pt x="0" y="247649"/>
                </a:lnTo>
                <a:lnTo>
                  <a:pt x="142813" y="0"/>
                </a:lnTo>
                <a:lnTo>
                  <a:pt x="285626" y="2476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8"/>
          <p:cNvSpPr txBox="1"/>
          <p:nvPr/>
        </p:nvSpPr>
        <p:spPr>
          <a:xfrm>
            <a:off x="6597650" y="4431562"/>
            <a:ext cx="2375535" cy="53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noAutofit/>
          </a:bodyPr>
          <a:lstStyle/>
          <a:p>
            <a:pPr marL="12700" marR="5080" lvl="0" indent="0" algn="l" rtl="0">
              <a:lnSpc>
                <a:spcPct val="102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Concluinte com alguma  necessidade especial</a:t>
            </a:r>
            <a:r>
              <a:rPr lang="en-US" sz="1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5410225" y="4457702"/>
            <a:ext cx="1019175" cy="885825"/>
          </a:xfrm>
          <a:custGeom>
            <a:avLst/>
            <a:gdLst/>
            <a:ahLst/>
            <a:cxnLst/>
            <a:rect l="l" t="t" r="r" b="b"/>
            <a:pathLst>
              <a:path w="1019175" h="885825" extrusionOk="0">
                <a:moveTo>
                  <a:pt x="0" y="0"/>
                </a:moveTo>
                <a:lnTo>
                  <a:pt x="1019111" y="0"/>
                </a:lnTo>
                <a:lnTo>
                  <a:pt x="509555" y="885822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5784599" y="4595650"/>
            <a:ext cx="419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67A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5581725" y="5133975"/>
            <a:ext cx="266700" cy="228600"/>
          </a:xfrm>
          <a:custGeom>
            <a:avLst/>
            <a:gdLst/>
            <a:ahLst/>
            <a:cxnLst/>
            <a:rect l="l" t="t" r="r" b="b"/>
            <a:pathLst>
              <a:path w="266700" h="228600" extrusionOk="0">
                <a:moveTo>
                  <a:pt x="266550" y="228599"/>
                </a:moveTo>
                <a:lnTo>
                  <a:pt x="0" y="228599"/>
                </a:lnTo>
                <a:lnTo>
                  <a:pt x="133275" y="0"/>
                </a:lnTo>
                <a:lnTo>
                  <a:pt x="266550" y="22859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1009649" y="6172200"/>
            <a:ext cx="571500" cy="571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7981950" y="6267450"/>
            <a:ext cx="1771650" cy="866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819212" y="3962480"/>
            <a:ext cx="971550" cy="1171575"/>
          </a:xfrm>
          <a:custGeom>
            <a:avLst/>
            <a:gdLst/>
            <a:ahLst/>
            <a:cxnLst/>
            <a:rect l="l" t="t" r="r" b="b"/>
            <a:pathLst>
              <a:path w="971550" h="1171575" extrusionOk="0">
                <a:moveTo>
                  <a:pt x="842859" y="1171493"/>
                </a:moveTo>
                <a:lnTo>
                  <a:pt x="128566" y="1171493"/>
                </a:lnTo>
                <a:lnTo>
                  <a:pt x="78564" y="1161344"/>
                </a:lnTo>
                <a:lnTo>
                  <a:pt x="37682" y="1133678"/>
                </a:lnTo>
                <a:lnTo>
                  <a:pt x="10106" y="1092701"/>
                </a:lnTo>
                <a:lnTo>
                  <a:pt x="2" y="1042648"/>
                </a:lnTo>
                <a:lnTo>
                  <a:pt x="0" y="926099"/>
                </a:lnTo>
                <a:lnTo>
                  <a:pt x="2556" y="899139"/>
                </a:lnTo>
                <a:lnTo>
                  <a:pt x="20951" y="832325"/>
                </a:lnTo>
                <a:lnTo>
                  <a:pt x="71076" y="763778"/>
                </a:lnTo>
                <a:lnTo>
                  <a:pt x="106945" y="730660"/>
                </a:lnTo>
                <a:lnTo>
                  <a:pt x="146037" y="703185"/>
                </a:lnTo>
                <a:lnTo>
                  <a:pt x="189062" y="680989"/>
                </a:lnTo>
                <a:lnTo>
                  <a:pt x="236731" y="663705"/>
                </a:lnTo>
                <a:lnTo>
                  <a:pt x="289754" y="650966"/>
                </a:lnTo>
                <a:lnTo>
                  <a:pt x="348844" y="642407"/>
                </a:lnTo>
                <a:lnTo>
                  <a:pt x="353000" y="641423"/>
                </a:lnTo>
                <a:lnTo>
                  <a:pt x="370497" y="599055"/>
                </a:lnTo>
                <a:lnTo>
                  <a:pt x="372573" y="582909"/>
                </a:lnTo>
                <a:lnTo>
                  <a:pt x="327063" y="559815"/>
                </a:lnTo>
                <a:lnTo>
                  <a:pt x="286780" y="529995"/>
                </a:lnTo>
                <a:lnTo>
                  <a:pt x="252304" y="494286"/>
                </a:lnTo>
                <a:lnTo>
                  <a:pt x="224216" y="453523"/>
                </a:lnTo>
                <a:lnTo>
                  <a:pt x="203098" y="408546"/>
                </a:lnTo>
                <a:lnTo>
                  <a:pt x="189530" y="360190"/>
                </a:lnTo>
                <a:lnTo>
                  <a:pt x="184094" y="309292"/>
                </a:lnTo>
                <a:lnTo>
                  <a:pt x="186729" y="261434"/>
                </a:lnTo>
                <a:lnTo>
                  <a:pt x="196658" y="215241"/>
                </a:lnTo>
                <a:lnTo>
                  <a:pt x="213618" y="171392"/>
                </a:lnTo>
                <a:lnTo>
                  <a:pt x="237348" y="130565"/>
                </a:lnTo>
                <a:lnTo>
                  <a:pt x="267584" y="93438"/>
                </a:lnTo>
                <a:lnTo>
                  <a:pt x="303199" y="61465"/>
                </a:lnTo>
                <a:lnTo>
                  <a:pt x="342796" y="35841"/>
                </a:lnTo>
                <a:lnTo>
                  <a:pt x="385712" y="16860"/>
                </a:lnTo>
                <a:lnTo>
                  <a:pt x="431283" y="4815"/>
                </a:lnTo>
                <a:lnTo>
                  <a:pt x="478846" y="0"/>
                </a:lnTo>
                <a:lnTo>
                  <a:pt x="527298" y="2726"/>
                </a:lnTo>
                <a:lnTo>
                  <a:pt x="573994" y="12990"/>
                </a:lnTo>
                <a:lnTo>
                  <a:pt x="618225" y="30488"/>
                </a:lnTo>
                <a:lnTo>
                  <a:pt x="659286" y="54916"/>
                </a:lnTo>
                <a:lnTo>
                  <a:pt x="680962" y="73020"/>
                </a:lnTo>
                <a:lnTo>
                  <a:pt x="480513" y="73020"/>
                </a:lnTo>
                <a:lnTo>
                  <a:pt x="435631" y="78451"/>
                </a:lnTo>
                <a:lnTo>
                  <a:pt x="393306" y="92364"/>
                </a:lnTo>
                <a:lnTo>
                  <a:pt x="354521" y="114325"/>
                </a:lnTo>
                <a:lnTo>
                  <a:pt x="320257" y="143900"/>
                </a:lnTo>
                <a:lnTo>
                  <a:pt x="292349" y="179563"/>
                </a:lnTo>
                <a:lnTo>
                  <a:pt x="272232" y="219411"/>
                </a:lnTo>
                <a:lnTo>
                  <a:pt x="260294" y="262440"/>
                </a:lnTo>
                <a:lnTo>
                  <a:pt x="256924" y="307644"/>
                </a:lnTo>
                <a:lnTo>
                  <a:pt x="262405" y="352790"/>
                </a:lnTo>
                <a:lnTo>
                  <a:pt x="276281" y="395128"/>
                </a:lnTo>
                <a:lnTo>
                  <a:pt x="297838" y="433629"/>
                </a:lnTo>
                <a:lnTo>
                  <a:pt x="326363" y="467269"/>
                </a:lnTo>
                <a:lnTo>
                  <a:pt x="361143" y="495019"/>
                </a:lnTo>
                <a:lnTo>
                  <a:pt x="401466" y="515853"/>
                </a:lnTo>
                <a:lnTo>
                  <a:pt x="403993" y="516970"/>
                </a:lnTo>
                <a:lnTo>
                  <a:pt x="413485" y="522460"/>
                </a:lnTo>
                <a:lnTo>
                  <a:pt x="427551" y="533931"/>
                </a:lnTo>
                <a:lnTo>
                  <a:pt x="440305" y="551569"/>
                </a:lnTo>
                <a:lnTo>
                  <a:pt x="445864" y="575558"/>
                </a:lnTo>
                <a:lnTo>
                  <a:pt x="444995" y="590651"/>
                </a:lnTo>
                <a:lnTo>
                  <a:pt x="428604" y="662098"/>
                </a:lnTo>
                <a:lnTo>
                  <a:pt x="386841" y="706229"/>
                </a:lnTo>
                <a:lnTo>
                  <a:pt x="356780" y="715013"/>
                </a:lnTo>
                <a:lnTo>
                  <a:pt x="297802" y="723683"/>
                </a:lnTo>
                <a:lnTo>
                  <a:pt x="246805" y="736795"/>
                </a:lnTo>
                <a:lnTo>
                  <a:pt x="202432" y="755035"/>
                </a:lnTo>
                <a:lnTo>
                  <a:pt x="163327" y="779090"/>
                </a:lnTo>
                <a:lnTo>
                  <a:pt x="128133" y="809648"/>
                </a:lnTo>
                <a:lnTo>
                  <a:pt x="95478" y="847422"/>
                </a:lnTo>
                <a:lnTo>
                  <a:pt x="80009" y="883978"/>
                </a:lnTo>
                <a:lnTo>
                  <a:pt x="72958" y="926099"/>
                </a:lnTo>
                <a:lnTo>
                  <a:pt x="72917" y="980708"/>
                </a:lnTo>
                <a:lnTo>
                  <a:pt x="72823" y="1042648"/>
                </a:lnTo>
                <a:lnTo>
                  <a:pt x="77210" y="1064341"/>
                </a:lnTo>
                <a:lnTo>
                  <a:pt x="89169" y="1082089"/>
                </a:lnTo>
                <a:lnTo>
                  <a:pt x="106892" y="1094072"/>
                </a:lnTo>
                <a:lnTo>
                  <a:pt x="128571" y="1098470"/>
                </a:lnTo>
                <a:lnTo>
                  <a:pt x="957417" y="1098470"/>
                </a:lnTo>
                <a:lnTo>
                  <a:pt x="933722" y="1133688"/>
                </a:lnTo>
                <a:lnTo>
                  <a:pt x="892854" y="1161345"/>
                </a:lnTo>
                <a:lnTo>
                  <a:pt x="842859" y="1171493"/>
                </a:lnTo>
                <a:close/>
              </a:path>
              <a:path w="971550" h="1171575" extrusionOk="0">
                <a:moveTo>
                  <a:pt x="957417" y="1098470"/>
                </a:moveTo>
                <a:lnTo>
                  <a:pt x="842861" y="1098470"/>
                </a:lnTo>
                <a:lnTo>
                  <a:pt x="864541" y="1094070"/>
                </a:lnTo>
                <a:lnTo>
                  <a:pt x="882264" y="1082078"/>
                </a:lnTo>
                <a:lnTo>
                  <a:pt x="894223" y="1064309"/>
                </a:lnTo>
                <a:lnTo>
                  <a:pt x="898597" y="1042648"/>
                </a:lnTo>
                <a:lnTo>
                  <a:pt x="898517" y="980708"/>
                </a:lnTo>
                <a:lnTo>
                  <a:pt x="898478" y="926099"/>
                </a:lnTo>
                <a:lnTo>
                  <a:pt x="891444" y="883966"/>
                </a:lnTo>
                <a:lnTo>
                  <a:pt x="875955" y="847395"/>
                </a:lnTo>
                <a:lnTo>
                  <a:pt x="842960" y="809185"/>
                </a:lnTo>
                <a:lnTo>
                  <a:pt x="807276" y="778279"/>
                </a:lnTo>
                <a:lnTo>
                  <a:pt x="767545" y="754013"/>
                </a:lnTo>
                <a:lnTo>
                  <a:pt x="722385" y="735690"/>
                </a:lnTo>
                <a:lnTo>
                  <a:pt x="670417" y="722619"/>
                </a:lnTo>
                <a:lnTo>
                  <a:pt x="610258" y="714105"/>
                </a:lnTo>
                <a:lnTo>
                  <a:pt x="608463" y="713925"/>
                </a:lnTo>
                <a:lnTo>
                  <a:pt x="606694" y="713570"/>
                </a:lnTo>
                <a:lnTo>
                  <a:pt x="566035" y="692677"/>
                </a:lnTo>
                <a:lnTo>
                  <a:pt x="532909" y="631998"/>
                </a:lnTo>
                <a:lnTo>
                  <a:pt x="520726" y="587894"/>
                </a:lnTo>
                <a:lnTo>
                  <a:pt x="519353" y="574285"/>
                </a:lnTo>
                <a:lnTo>
                  <a:pt x="523078" y="555538"/>
                </a:lnTo>
                <a:lnTo>
                  <a:pt x="532803" y="539940"/>
                </a:lnTo>
                <a:lnTo>
                  <a:pt x="546353" y="527721"/>
                </a:lnTo>
                <a:lnTo>
                  <a:pt x="561552" y="519110"/>
                </a:lnTo>
                <a:lnTo>
                  <a:pt x="563773" y="518219"/>
                </a:lnTo>
                <a:lnTo>
                  <a:pt x="607180" y="497032"/>
                </a:lnTo>
                <a:lnTo>
                  <a:pt x="644421" y="467903"/>
                </a:lnTo>
                <a:lnTo>
                  <a:pt x="674637" y="432093"/>
                </a:lnTo>
                <a:lnTo>
                  <a:pt x="696967" y="390866"/>
                </a:lnTo>
                <a:lnTo>
                  <a:pt x="710549" y="345484"/>
                </a:lnTo>
                <a:lnTo>
                  <a:pt x="714522" y="297209"/>
                </a:lnTo>
                <a:lnTo>
                  <a:pt x="708806" y="251449"/>
                </a:lnTo>
                <a:lnTo>
                  <a:pt x="694438" y="208865"/>
                </a:lnTo>
                <a:lnTo>
                  <a:pt x="672381" y="170401"/>
                </a:lnTo>
                <a:lnTo>
                  <a:pt x="643600" y="137005"/>
                </a:lnTo>
                <a:lnTo>
                  <a:pt x="609059" y="109622"/>
                </a:lnTo>
                <a:lnTo>
                  <a:pt x="569721" y="89199"/>
                </a:lnTo>
                <a:lnTo>
                  <a:pt x="526552" y="76683"/>
                </a:lnTo>
                <a:lnTo>
                  <a:pt x="480513" y="73020"/>
                </a:lnTo>
                <a:lnTo>
                  <a:pt x="680962" y="73020"/>
                </a:lnTo>
                <a:lnTo>
                  <a:pt x="727548" y="121469"/>
                </a:lnTo>
                <a:lnTo>
                  <a:pt x="752459" y="160833"/>
                </a:lnTo>
                <a:lnTo>
                  <a:pt x="770915" y="203404"/>
                </a:lnTo>
                <a:lnTo>
                  <a:pt x="782632" y="248525"/>
                </a:lnTo>
                <a:lnTo>
                  <a:pt x="787324" y="295536"/>
                </a:lnTo>
                <a:lnTo>
                  <a:pt x="784731" y="342777"/>
                </a:lnTo>
                <a:lnTo>
                  <a:pt x="775083" y="388181"/>
                </a:lnTo>
                <a:lnTo>
                  <a:pt x="758836" y="431080"/>
                </a:lnTo>
                <a:lnTo>
                  <a:pt x="736444" y="470806"/>
                </a:lnTo>
                <a:lnTo>
                  <a:pt x="708364" y="506690"/>
                </a:lnTo>
                <a:lnTo>
                  <a:pt x="675052" y="538066"/>
                </a:lnTo>
                <a:lnTo>
                  <a:pt x="636963" y="564266"/>
                </a:lnTo>
                <a:lnTo>
                  <a:pt x="594552" y="584620"/>
                </a:lnTo>
                <a:lnTo>
                  <a:pt x="596226" y="590651"/>
                </a:lnTo>
                <a:lnTo>
                  <a:pt x="598001" y="596622"/>
                </a:lnTo>
                <a:lnTo>
                  <a:pt x="600153" y="603398"/>
                </a:lnTo>
                <a:lnTo>
                  <a:pt x="602146" y="609304"/>
                </a:lnTo>
                <a:lnTo>
                  <a:pt x="602678" y="610820"/>
                </a:lnTo>
                <a:lnTo>
                  <a:pt x="603076" y="612388"/>
                </a:lnTo>
                <a:lnTo>
                  <a:pt x="679635" y="650159"/>
                </a:lnTo>
                <a:lnTo>
                  <a:pt x="733183" y="662885"/>
                </a:lnTo>
                <a:lnTo>
                  <a:pt x="781304" y="680224"/>
                </a:lnTo>
                <a:lnTo>
                  <a:pt x="824711" y="702538"/>
                </a:lnTo>
                <a:lnTo>
                  <a:pt x="864115" y="730193"/>
                </a:lnTo>
                <a:lnTo>
                  <a:pt x="900231" y="763550"/>
                </a:lnTo>
                <a:lnTo>
                  <a:pt x="933768" y="802975"/>
                </a:lnTo>
                <a:lnTo>
                  <a:pt x="962069" y="866170"/>
                </a:lnTo>
                <a:lnTo>
                  <a:pt x="971428" y="926099"/>
                </a:lnTo>
                <a:lnTo>
                  <a:pt x="971408" y="1042648"/>
                </a:lnTo>
                <a:lnTo>
                  <a:pt x="961319" y="1092669"/>
                </a:lnTo>
                <a:lnTo>
                  <a:pt x="957417" y="109847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1257362" y="4305380"/>
            <a:ext cx="971550" cy="1171575"/>
          </a:xfrm>
          <a:custGeom>
            <a:avLst/>
            <a:gdLst/>
            <a:ahLst/>
            <a:cxnLst/>
            <a:rect l="l" t="t" r="r" b="b"/>
            <a:pathLst>
              <a:path w="971550" h="1171575" extrusionOk="0">
                <a:moveTo>
                  <a:pt x="842859" y="1171493"/>
                </a:moveTo>
                <a:lnTo>
                  <a:pt x="128566" y="1171493"/>
                </a:lnTo>
                <a:lnTo>
                  <a:pt x="78564" y="1161344"/>
                </a:lnTo>
                <a:lnTo>
                  <a:pt x="37682" y="1133678"/>
                </a:lnTo>
                <a:lnTo>
                  <a:pt x="10106" y="1092701"/>
                </a:lnTo>
                <a:lnTo>
                  <a:pt x="2" y="1042648"/>
                </a:lnTo>
                <a:lnTo>
                  <a:pt x="0" y="926099"/>
                </a:lnTo>
                <a:lnTo>
                  <a:pt x="2556" y="899139"/>
                </a:lnTo>
                <a:lnTo>
                  <a:pt x="20951" y="832325"/>
                </a:lnTo>
                <a:lnTo>
                  <a:pt x="71076" y="763778"/>
                </a:lnTo>
                <a:lnTo>
                  <a:pt x="106945" y="730660"/>
                </a:lnTo>
                <a:lnTo>
                  <a:pt x="146037" y="703185"/>
                </a:lnTo>
                <a:lnTo>
                  <a:pt x="189062" y="680989"/>
                </a:lnTo>
                <a:lnTo>
                  <a:pt x="236731" y="663705"/>
                </a:lnTo>
                <a:lnTo>
                  <a:pt x="289754" y="650966"/>
                </a:lnTo>
                <a:lnTo>
                  <a:pt x="348844" y="642407"/>
                </a:lnTo>
                <a:lnTo>
                  <a:pt x="353000" y="641423"/>
                </a:lnTo>
                <a:lnTo>
                  <a:pt x="370497" y="599055"/>
                </a:lnTo>
                <a:lnTo>
                  <a:pt x="372573" y="582909"/>
                </a:lnTo>
                <a:lnTo>
                  <a:pt x="327063" y="559815"/>
                </a:lnTo>
                <a:lnTo>
                  <a:pt x="286780" y="529995"/>
                </a:lnTo>
                <a:lnTo>
                  <a:pt x="252304" y="494286"/>
                </a:lnTo>
                <a:lnTo>
                  <a:pt x="224216" y="453523"/>
                </a:lnTo>
                <a:lnTo>
                  <a:pt x="203098" y="408546"/>
                </a:lnTo>
                <a:lnTo>
                  <a:pt x="189530" y="360190"/>
                </a:lnTo>
                <a:lnTo>
                  <a:pt x="184094" y="309292"/>
                </a:lnTo>
                <a:lnTo>
                  <a:pt x="186729" y="261434"/>
                </a:lnTo>
                <a:lnTo>
                  <a:pt x="196658" y="215241"/>
                </a:lnTo>
                <a:lnTo>
                  <a:pt x="213618" y="171392"/>
                </a:lnTo>
                <a:lnTo>
                  <a:pt x="237348" y="130565"/>
                </a:lnTo>
                <a:lnTo>
                  <a:pt x="267584" y="93438"/>
                </a:lnTo>
                <a:lnTo>
                  <a:pt x="303199" y="61465"/>
                </a:lnTo>
                <a:lnTo>
                  <a:pt x="342796" y="35841"/>
                </a:lnTo>
                <a:lnTo>
                  <a:pt x="385712" y="16860"/>
                </a:lnTo>
                <a:lnTo>
                  <a:pt x="431283" y="4815"/>
                </a:lnTo>
                <a:lnTo>
                  <a:pt x="478846" y="0"/>
                </a:lnTo>
                <a:lnTo>
                  <a:pt x="527298" y="2726"/>
                </a:lnTo>
                <a:lnTo>
                  <a:pt x="573994" y="12990"/>
                </a:lnTo>
                <a:lnTo>
                  <a:pt x="618225" y="30488"/>
                </a:lnTo>
                <a:lnTo>
                  <a:pt x="659286" y="54916"/>
                </a:lnTo>
                <a:lnTo>
                  <a:pt x="680962" y="73020"/>
                </a:lnTo>
                <a:lnTo>
                  <a:pt x="480513" y="73020"/>
                </a:lnTo>
                <a:lnTo>
                  <a:pt x="435631" y="78451"/>
                </a:lnTo>
                <a:lnTo>
                  <a:pt x="393306" y="92364"/>
                </a:lnTo>
                <a:lnTo>
                  <a:pt x="354521" y="114325"/>
                </a:lnTo>
                <a:lnTo>
                  <a:pt x="320257" y="143900"/>
                </a:lnTo>
                <a:lnTo>
                  <a:pt x="292349" y="179563"/>
                </a:lnTo>
                <a:lnTo>
                  <a:pt x="272232" y="219411"/>
                </a:lnTo>
                <a:lnTo>
                  <a:pt x="260294" y="262440"/>
                </a:lnTo>
                <a:lnTo>
                  <a:pt x="256924" y="307644"/>
                </a:lnTo>
                <a:lnTo>
                  <a:pt x="262405" y="352790"/>
                </a:lnTo>
                <a:lnTo>
                  <a:pt x="276281" y="395128"/>
                </a:lnTo>
                <a:lnTo>
                  <a:pt x="297838" y="433629"/>
                </a:lnTo>
                <a:lnTo>
                  <a:pt x="326363" y="467269"/>
                </a:lnTo>
                <a:lnTo>
                  <a:pt x="361143" y="495019"/>
                </a:lnTo>
                <a:lnTo>
                  <a:pt x="401466" y="515853"/>
                </a:lnTo>
                <a:lnTo>
                  <a:pt x="403993" y="516970"/>
                </a:lnTo>
                <a:lnTo>
                  <a:pt x="413485" y="522460"/>
                </a:lnTo>
                <a:lnTo>
                  <a:pt x="427551" y="533931"/>
                </a:lnTo>
                <a:lnTo>
                  <a:pt x="440305" y="551569"/>
                </a:lnTo>
                <a:lnTo>
                  <a:pt x="445864" y="575558"/>
                </a:lnTo>
                <a:lnTo>
                  <a:pt x="444995" y="590651"/>
                </a:lnTo>
                <a:lnTo>
                  <a:pt x="428604" y="662098"/>
                </a:lnTo>
                <a:lnTo>
                  <a:pt x="386841" y="706229"/>
                </a:lnTo>
                <a:lnTo>
                  <a:pt x="356780" y="715013"/>
                </a:lnTo>
                <a:lnTo>
                  <a:pt x="297802" y="723683"/>
                </a:lnTo>
                <a:lnTo>
                  <a:pt x="246805" y="736795"/>
                </a:lnTo>
                <a:lnTo>
                  <a:pt x="202432" y="755035"/>
                </a:lnTo>
                <a:lnTo>
                  <a:pt x="163327" y="779090"/>
                </a:lnTo>
                <a:lnTo>
                  <a:pt x="128133" y="809648"/>
                </a:lnTo>
                <a:lnTo>
                  <a:pt x="95478" y="847422"/>
                </a:lnTo>
                <a:lnTo>
                  <a:pt x="80009" y="883978"/>
                </a:lnTo>
                <a:lnTo>
                  <a:pt x="72958" y="926099"/>
                </a:lnTo>
                <a:lnTo>
                  <a:pt x="72917" y="980708"/>
                </a:lnTo>
                <a:lnTo>
                  <a:pt x="72823" y="1042648"/>
                </a:lnTo>
                <a:lnTo>
                  <a:pt x="77210" y="1064341"/>
                </a:lnTo>
                <a:lnTo>
                  <a:pt x="89169" y="1082089"/>
                </a:lnTo>
                <a:lnTo>
                  <a:pt x="106892" y="1094072"/>
                </a:lnTo>
                <a:lnTo>
                  <a:pt x="128571" y="1098470"/>
                </a:lnTo>
                <a:lnTo>
                  <a:pt x="957417" y="1098470"/>
                </a:lnTo>
                <a:lnTo>
                  <a:pt x="933722" y="1133688"/>
                </a:lnTo>
                <a:lnTo>
                  <a:pt x="892854" y="1161345"/>
                </a:lnTo>
                <a:lnTo>
                  <a:pt x="842859" y="1171493"/>
                </a:lnTo>
                <a:close/>
              </a:path>
              <a:path w="971550" h="1171575" extrusionOk="0">
                <a:moveTo>
                  <a:pt x="957417" y="1098470"/>
                </a:moveTo>
                <a:lnTo>
                  <a:pt x="842861" y="1098470"/>
                </a:lnTo>
                <a:lnTo>
                  <a:pt x="864541" y="1094070"/>
                </a:lnTo>
                <a:lnTo>
                  <a:pt x="882264" y="1082078"/>
                </a:lnTo>
                <a:lnTo>
                  <a:pt x="894223" y="1064309"/>
                </a:lnTo>
                <a:lnTo>
                  <a:pt x="898597" y="1042648"/>
                </a:lnTo>
                <a:lnTo>
                  <a:pt x="898517" y="980708"/>
                </a:lnTo>
                <a:lnTo>
                  <a:pt x="898478" y="926099"/>
                </a:lnTo>
                <a:lnTo>
                  <a:pt x="891444" y="883966"/>
                </a:lnTo>
                <a:lnTo>
                  <a:pt x="875955" y="847395"/>
                </a:lnTo>
                <a:lnTo>
                  <a:pt x="842960" y="809185"/>
                </a:lnTo>
                <a:lnTo>
                  <a:pt x="807276" y="778279"/>
                </a:lnTo>
                <a:lnTo>
                  <a:pt x="767545" y="754013"/>
                </a:lnTo>
                <a:lnTo>
                  <a:pt x="722385" y="735690"/>
                </a:lnTo>
                <a:lnTo>
                  <a:pt x="670417" y="722619"/>
                </a:lnTo>
                <a:lnTo>
                  <a:pt x="610258" y="714105"/>
                </a:lnTo>
                <a:lnTo>
                  <a:pt x="608463" y="713925"/>
                </a:lnTo>
                <a:lnTo>
                  <a:pt x="606694" y="713570"/>
                </a:lnTo>
                <a:lnTo>
                  <a:pt x="566035" y="692677"/>
                </a:lnTo>
                <a:lnTo>
                  <a:pt x="532909" y="631998"/>
                </a:lnTo>
                <a:lnTo>
                  <a:pt x="520726" y="587894"/>
                </a:lnTo>
                <a:lnTo>
                  <a:pt x="519353" y="574285"/>
                </a:lnTo>
                <a:lnTo>
                  <a:pt x="523078" y="555538"/>
                </a:lnTo>
                <a:lnTo>
                  <a:pt x="532803" y="539940"/>
                </a:lnTo>
                <a:lnTo>
                  <a:pt x="546353" y="527721"/>
                </a:lnTo>
                <a:lnTo>
                  <a:pt x="561552" y="519110"/>
                </a:lnTo>
                <a:lnTo>
                  <a:pt x="563773" y="518219"/>
                </a:lnTo>
                <a:lnTo>
                  <a:pt x="607180" y="497032"/>
                </a:lnTo>
                <a:lnTo>
                  <a:pt x="644421" y="467903"/>
                </a:lnTo>
                <a:lnTo>
                  <a:pt x="674637" y="432093"/>
                </a:lnTo>
                <a:lnTo>
                  <a:pt x="696967" y="390866"/>
                </a:lnTo>
                <a:lnTo>
                  <a:pt x="710549" y="345484"/>
                </a:lnTo>
                <a:lnTo>
                  <a:pt x="714522" y="297209"/>
                </a:lnTo>
                <a:lnTo>
                  <a:pt x="708806" y="251449"/>
                </a:lnTo>
                <a:lnTo>
                  <a:pt x="694438" y="208865"/>
                </a:lnTo>
                <a:lnTo>
                  <a:pt x="672381" y="170401"/>
                </a:lnTo>
                <a:lnTo>
                  <a:pt x="643600" y="137005"/>
                </a:lnTo>
                <a:lnTo>
                  <a:pt x="609059" y="109622"/>
                </a:lnTo>
                <a:lnTo>
                  <a:pt x="569721" y="89199"/>
                </a:lnTo>
                <a:lnTo>
                  <a:pt x="526552" y="76683"/>
                </a:lnTo>
                <a:lnTo>
                  <a:pt x="480513" y="73020"/>
                </a:lnTo>
                <a:lnTo>
                  <a:pt x="680962" y="73020"/>
                </a:lnTo>
                <a:lnTo>
                  <a:pt x="727548" y="121469"/>
                </a:lnTo>
                <a:lnTo>
                  <a:pt x="752459" y="160833"/>
                </a:lnTo>
                <a:lnTo>
                  <a:pt x="770915" y="203404"/>
                </a:lnTo>
                <a:lnTo>
                  <a:pt x="782632" y="248525"/>
                </a:lnTo>
                <a:lnTo>
                  <a:pt x="787324" y="295536"/>
                </a:lnTo>
                <a:lnTo>
                  <a:pt x="784731" y="342777"/>
                </a:lnTo>
                <a:lnTo>
                  <a:pt x="775083" y="388181"/>
                </a:lnTo>
                <a:lnTo>
                  <a:pt x="758836" y="431080"/>
                </a:lnTo>
                <a:lnTo>
                  <a:pt x="736444" y="470806"/>
                </a:lnTo>
                <a:lnTo>
                  <a:pt x="708364" y="506690"/>
                </a:lnTo>
                <a:lnTo>
                  <a:pt x="675052" y="538066"/>
                </a:lnTo>
                <a:lnTo>
                  <a:pt x="636963" y="564266"/>
                </a:lnTo>
                <a:lnTo>
                  <a:pt x="594552" y="584620"/>
                </a:lnTo>
                <a:lnTo>
                  <a:pt x="596226" y="590651"/>
                </a:lnTo>
                <a:lnTo>
                  <a:pt x="598001" y="596622"/>
                </a:lnTo>
                <a:lnTo>
                  <a:pt x="600153" y="603398"/>
                </a:lnTo>
                <a:lnTo>
                  <a:pt x="602146" y="609304"/>
                </a:lnTo>
                <a:lnTo>
                  <a:pt x="602678" y="610820"/>
                </a:lnTo>
                <a:lnTo>
                  <a:pt x="603076" y="612388"/>
                </a:lnTo>
                <a:lnTo>
                  <a:pt x="679635" y="650159"/>
                </a:lnTo>
                <a:lnTo>
                  <a:pt x="733183" y="662885"/>
                </a:lnTo>
                <a:lnTo>
                  <a:pt x="781304" y="680224"/>
                </a:lnTo>
                <a:lnTo>
                  <a:pt x="824711" y="702538"/>
                </a:lnTo>
                <a:lnTo>
                  <a:pt x="864115" y="730193"/>
                </a:lnTo>
                <a:lnTo>
                  <a:pt x="900231" y="763550"/>
                </a:lnTo>
                <a:lnTo>
                  <a:pt x="933768" y="802975"/>
                </a:lnTo>
                <a:lnTo>
                  <a:pt x="962069" y="866170"/>
                </a:lnTo>
                <a:lnTo>
                  <a:pt x="971428" y="926099"/>
                </a:lnTo>
                <a:lnTo>
                  <a:pt x="971408" y="1042648"/>
                </a:lnTo>
                <a:lnTo>
                  <a:pt x="961319" y="1092669"/>
                </a:lnTo>
                <a:lnTo>
                  <a:pt x="957417" y="10984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76893" y="6829264"/>
            <a:ext cx="2189480" cy="40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COLACAO.UFG@GMAIL.COM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3521-1706/1010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 extrusionOk="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10080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9"/>
          <p:cNvSpPr/>
          <p:nvPr/>
        </p:nvSpPr>
        <p:spPr>
          <a:xfrm>
            <a:off x="0" y="3752850"/>
            <a:ext cx="9753599" cy="35623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9"/>
          <p:cNvSpPr/>
          <p:nvPr/>
        </p:nvSpPr>
        <p:spPr>
          <a:xfrm>
            <a:off x="1114518" y="2657475"/>
            <a:ext cx="7486650" cy="2552700"/>
          </a:xfrm>
          <a:custGeom>
            <a:avLst/>
            <a:gdLst/>
            <a:ahLst/>
            <a:cxnLst/>
            <a:rect l="l" t="t" r="r" b="b"/>
            <a:pathLst>
              <a:path w="7486650" h="2552700" extrusionOk="0">
                <a:moveTo>
                  <a:pt x="0" y="0"/>
                </a:moveTo>
                <a:lnTo>
                  <a:pt x="7486459" y="0"/>
                </a:lnTo>
                <a:lnTo>
                  <a:pt x="7486459" y="2552700"/>
                </a:lnTo>
                <a:lnTo>
                  <a:pt x="0" y="2552700"/>
                </a:lnTo>
                <a:lnTo>
                  <a:pt x="0" y="0"/>
                </a:lnTo>
                <a:close/>
              </a:path>
            </a:pathLst>
          </a:custGeom>
          <a:solidFill>
            <a:srgbClr val="FF643D">
              <a:alpha val="9725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2054224" y="3065357"/>
            <a:ext cx="2433900" cy="17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0" rIns="0" bIns="0" anchor="t" anchorCtr="0">
            <a:noAutofit/>
          </a:bodyPr>
          <a:lstStyle/>
          <a:p>
            <a:pPr marL="12700" marR="238125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Convites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Serviço de Fotografia e  Filmagem da UFG  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Flickr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9"/>
          <p:cNvSpPr txBox="1"/>
          <p:nvPr/>
        </p:nvSpPr>
        <p:spPr>
          <a:xfrm>
            <a:off x="5054599" y="2946582"/>
            <a:ext cx="2620645" cy="201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0" rIns="0" bIns="0" anchor="t" anchorCtr="0">
            <a:noAutofit/>
          </a:bodyPr>
          <a:lstStyle/>
          <a:p>
            <a:pPr marL="12700" marR="240665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Formulários  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representantes e  homenageados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foto e  filmagem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0" algn="l" rtl="0">
              <a:lnSpc>
                <a:spcPct val="1042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Site da Secom</a:t>
            </a: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</a:t>
            </a:r>
            <a:r>
              <a:rPr lang="en-US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://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www</a:t>
            </a:r>
            <a:r>
              <a:rPr lang="en-US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.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secom</a:t>
            </a:r>
            <a:r>
              <a:rPr lang="en-US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.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ufg</a:t>
            </a:r>
            <a:r>
              <a:rPr lang="en-US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.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br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1124029" y="2114549"/>
            <a:ext cx="1076325" cy="933450"/>
          </a:xfrm>
          <a:custGeom>
            <a:avLst/>
            <a:gdLst/>
            <a:ahLst/>
            <a:cxnLst/>
            <a:rect l="l" t="t" r="r" b="b"/>
            <a:pathLst>
              <a:path w="1076325" h="933450" extrusionOk="0">
                <a:moveTo>
                  <a:pt x="0" y="0"/>
                </a:moveTo>
                <a:lnTo>
                  <a:pt x="1076166" y="0"/>
                </a:lnTo>
                <a:lnTo>
                  <a:pt x="538083" y="933450"/>
                </a:lnTo>
                <a:lnTo>
                  <a:pt x="0" y="0"/>
                </a:lnTo>
                <a:close/>
              </a:path>
            </a:pathLst>
          </a:custGeom>
          <a:solidFill>
            <a:srgbClr val="FF8660">
              <a:alpha val="90588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8001063" y="4810125"/>
            <a:ext cx="466725" cy="400050"/>
          </a:xfrm>
          <a:custGeom>
            <a:avLst/>
            <a:gdLst/>
            <a:ahLst/>
            <a:cxnLst/>
            <a:rect l="l" t="t" r="r" b="b"/>
            <a:pathLst>
              <a:path w="466725" h="400050" extrusionOk="0">
                <a:moveTo>
                  <a:pt x="466591" y="400050"/>
                </a:moveTo>
                <a:lnTo>
                  <a:pt x="0" y="400050"/>
                </a:lnTo>
                <a:lnTo>
                  <a:pt x="233295" y="0"/>
                </a:lnTo>
                <a:lnTo>
                  <a:pt x="466591" y="400050"/>
                </a:lnTo>
                <a:close/>
              </a:path>
            </a:pathLst>
          </a:custGeom>
          <a:solidFill>
            <a:srgbClr val="FF86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9"/>
          <p:cNvSpPr txBox="1">
            <a:spLocks noGrp="1"/>
          </p:cNvSpPr>
          <p:nvPr>
            <p:ph type="title"/>
          </p:nvPr>
        </p:nvSpPr>
        <p:spPr>
          <a:xfrm>
            <a:off x="2054225" y="587350"/>
            <a:ext cx="58581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i="0" u="none" strike="noStrike" cap="none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LEMBRETES</a:t>
            </a:r>
            <a:endParaRPr sz="7200" i="0" u="none" strike="noStrike" cap="none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990599" y="6162675"/>
            <a:ext cx="571500" cy="571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76893" y="6829264"/>
            <a:ext cx="2189480" cy="40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COLACAO.UFG@GMAIL.COM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3521-1706/1010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7277112" y="0"/>
            <a:ext cx="2476500" cy="5705475"/>
          </a:xfrm>
          <a:custGeom>
            <a:avLst/>
            <a:gdLst/>
            <a:ahLst/>
            <a:cxnLst/>
            <a:rect l="l" t="t" r="r" b="b"/>
            <a:pathLst>
              <a:path w="2476500" h="5705475" extrusionOk="0">
                <a:moveTo>
                  <a:pt x="2476487" y="5705474"/>
                </a:moveTo>
                <a:lnTo>
                  <a:pt x="0" y="5705474"/>
                </a:lnTo>
                <a:lnTo>
                  <a:pt x="0" y="0"/>
                </a:lnTo>
                <a:lnTo>
                  <a:pt x="2476487" y="0"/>
                </a:lnTo>
                <a:lnTo>
                  <a:pt x="2476487" y="57054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1408749" y="834907"/>
            <a:ext cx="46545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0" rIns="0" bIns="0" anchor="t" anchorCtr="0">
            <a:noAutofit/>
          </a:bodyPr>
          <a:lstStyle/>
          <a:p>
            <a:pPr marL="12700" marR="5080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Produtos e serviços oferecidos pela UFG aos  formandos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544233" y="834898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639502" y="1292100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525208" y="2305648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582377" y="2724750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1277663" y="2229452"/>
            <a:ext cx="5274300" cy="2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0" rIns="0" bIns="0" anchor="t" anchorCtr="0">
            <a:noAutofit/>
          </a:bodyPr>
          <a:lstStyle/>
          <a:p>
            <a:pPr marL="88900" marR="507365" lvl="0" indent="0" algn="l" rtl="0">
              <a:lnSpc>
                <a:spcPct val="1042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Atribuição dos envolvidos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CGA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>
                <a:solidFill>
                  <a:srgbClr val="212121"/>
                </a:solidFill>
              </a:rPr>
              <a:t>Se</a:t>
            </a: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Comissões de Formatura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Coordenadores de  Curso e Administrativos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5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507365" lvl="0" indent="0" algn="l" rtl="0">
              <a:lnSpc>
                <a:spcPct val="1042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500">
              <a:solidFill>
                <a:srgbClr val="212121"/>
              </a:solidFill>
            </a:endParaRPr>
          </a:p>
          <a:p>
            <a:pPr marL="88900" marR="507365" lvl="0" indent="0" algn="l" rtl="0">
              <a:lnSpc>
                <a:spcPct val="1042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500">
              <a:solidFill>
                <a:srgbClr val="21212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260984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Os representantes dos atos solenes serão  escolhidos por acordo ou sorteio nesta reunião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525208" y="3858223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582377" y="4258275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7402245" y="257175"/>
            <a:ext cx="2226310" cy="114300"/>
          </a:xfrm>
          <a:custGeom>
            <a:avLst/>
            <a:gdLst/>
            <a:ahLst/>
            <a:cxnLst/>
            <a:rect l="l" t="t" r="r" b="b"/>
            <a:pathLst>
              <a:path w="2226309" h="114300" extrusionOk="0">
                <a:moveTo>
                  <a:pt x="0" y="0"/>
                </a:moveTo>
                <a:lnTo>
                  <a:pt x="2226201" y="0"/>
                </a:lnTo>
                <a:lnTo>
                  <a:pt x="2226201" y="114299"/>
                </a:lnTo>
                <a:lnTo>
                  <a:pt x="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7646301" y="682500"/>
            <a:ext cx="1907700" cy="1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75" rIns="0" bIns="0" anchor="t" anchorCtr="0">
            <a:noAutofit/>
          </a:bodyPr>
          <a:lstStyle/>
          <a:p>
            <a:pPr marL="12700" marR="5080" lvl="0" indent="0" algn="ctr" rtl="0">
              <a:lnSpc>
                <a:spcPct val="100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Resoluç</a:t>
            </a:r>
            <a:r>
              <a:rPr lang="en-US" sz="2850" b="1">
                <a:latin typeface="Ubuntu"/>
                <a:ea typeface="Ubuntu"/>
                <a:cs typeface="Ubuntu"/>
                <a:sym typeface="Ubuntu"/>
              </a:rPr>
              <a:t>ã</a:t>
            </a:r>
            <a:r>
              <a:rPr lang="en-US" sz="2850" b="1" i="0" u="none" strike="noStrike" cap="none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o  CEPEC</a:t>
            </a:r>
            <a:endParaRPr sz="2850" b="1" i="0" u="none" strike="noStrike" cap="none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nº1401</a:t>
            </a:r>
            <a:endParaRPr sz="2850" b="1" i="0" u="none" strike="noStrike" cap="none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7962900" y="6362700"/>
            <a:ext cx="1781175" cy="866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990599" y="6162675"/>
            <a:ext cx="571500" cy="571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8"/>
          <p:cNvSpPr txBox="1"/>
          <p:nvPr/>
        </p:nvSpPr>
        <p:spPr>
          <a:xfrm>
            <a:off x="76893" y="6829264"/>
            <a:ext cx="2189480" cy="40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COLACAO.UFG@GMAIL.COM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3521-1010/1005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8"/>
          <p:cNvSpPr txBox="1"/>
          <p:nvPr/>
        </p:nvSpPr>
        <p:spPr>
          <a:xfrm>
            <a:off x="76893" y="6829264"/>
            <a:ext cx="21894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COLACAO.UFG@GMAIL.COM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oboto"/>
                <a:ea typeface="Roboto"/>
                <a:cs typeface="Roboto"/>
                <a:sym typeface="Roboto"/>
              </a:rPr>
              <a:t>3521-1706/1010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7277112" y="0"/>
            <a:ext cx="2476500" cy="5705475"/>
          </a:xfrm>
          <a:custGeom>
            <a:avLst/>
            <a:gdLst/>
            <a:ahLst/>
            <a:cxnLst/>
            <a:rect l="l" t="t" r="r" b="b"/>
            <a:pathLst>
              <a:path w="2476500" h="5705475" extrusionOk="0">
                <a:moveTo>
                  <a:pt x="2476487" y="5705474"/>
                </a:moveTo>
                <a:lnTo>
                  <a:pt x="0" y="5705474"/>
                </a:lnTo>
                <a:lnTo>
                  <a:pt x="0" y="0"/>
                </a:lnTo>
                <a:lnTo>
                  <a:pt x="2476487" y="0"/>
                </a:lnTo>
                <a:lnTo>
                  <a:pt x="2476487" y="57054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1587499" y="212907"/>
            <a:ext cx="5059680" cy="116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0" rIns="0" bIns="0" anchor="t" anchorCtr="0">
            <a:noAutofit/>
          </a:bodyPr>
          <a:lstStyle/>
          <a:p>
            <a:pPr marL="12700" marR="5080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Providenciar becas para todos os concluintes  </a:t>
            </a:r>
            <a:r>
              <a:rPr lang="en-US" sz="15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cor preta e de comprimento até os pés</a:t>
            </a:r>
            <a:r>
              <a:rPr lang="en-US" sz="15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com  capelo preto e faixa na cor respectiva do curso</a:t>
            </a:r>
            <a:r>
              <a:rPr lang="en-US" sz="15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),  </a:t>
            </a:r>
            <a:r>
              <a:rPr lang="en-US" sz="18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conforme indicado pela Secom</a:t>
            </a:r>
            <a:r>
              <a:rPr lang="en-US" sz="15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500" b="0" i="0" u="none" strike="noStrike" cap="none">
              <a:solidFill>
                <a:srgbClr val="FF6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676338" y="276223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771602" y="733425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676338" y="1676398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781127" y="2133600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723963" y="4057648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819227" y="4524375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685863" y="2933698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781127" y="3400425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9"/>
          <p:cNvSpPr/>
          <p:nvPr/>
        </p:nvSpPr>
        <p:spPr>
          <a:xfrm>
            <a:off x="7402245" y="295275"/>
            <a:ext cx="2226310" cy="114300"/>
          </a:xfrm>
          <a:custGeom>
            <a:avLst/>
            <a:gdLst/>
            <a:ahLst/>
            <a:cxnLst/>
            <a:rect l="l" t="t" r="r" b="b"/>
            <a:pathLst>
              <a:path w="2226309" h="114300" extrusionOk="0">
                <a:moveTo>
                  <a:pt x="0" y="0"/>
                </a:moveTo>
                <a:lnTo>
                  <a:pt x="2226201" y="0"/>
                </a:lnTo>
                <a:lnTo>
                  <a:pt x="2226201" y="114299"/>
                </a:lnTo>
                <a:lnTo>
                  <a:pt x="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9"/>
          <p:cNvSpPr txBox="1"/>
          <p:nvPr/>
        </p:nvSpPr>
        <p:spPr>
          <a:xfrm>
            <a:off x="7441500" y="478500"/>
            <a:ext cx="2130300" cy="1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17475" marR="5080" lvl="0" indent="-10541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643D"/>
                </a:solidFill>
              </a:rPr>
              <a:t>COMISSÃO DE FORMATURA</a:t>
            </a:r>
            <a:endParaRPr sz="2200" b="1">
              <a:solidFill>
                <a:schemeClr val="dk1"/>
              </a:solidFill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7962900" y="6362700"/>
            <a:ext cx="1781175" cy="866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714438" y="5105398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9"/>
          <p:cNvSpPr/>
          <p:nvPr/>
        </p:nvSpPr>
        <p:spPr>
          <a:xfrm>
            <a:off x="809702" y="5572125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9"/>
          <p:cNvSpPr txBox="1"/>
          <p:nvPr/>
        </p:nvSpPr>
        <p:spPr>
          <a:xfrm>
            <a:off x="1549399" y="1632132"/>
            <a:ext cx="5463540" cy="454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0" rIns="0" bIns="0" anchor="t" anchorCtr="0">
            <a:noAutofit/>
          </a:bodyPr>
          <a:lstStyle/>
          <a:p>
            <a:pPr marL="12700" marR="447040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Providenciar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becas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e pelerines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pretas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componentes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da Mesa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Diretiva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e da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Tribuna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de 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Honra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sz="26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8425" marR="679450" lvl="0" indent="0" algn="l" rtl="0">
              <a:lnSpc>
                <a:spcPct val="1042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Providenciar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concluinte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) 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estrangeiro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intercambista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bandeira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 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hino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respectivo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país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15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0" marR="5080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Convidar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formalmente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homenageados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da Mesa 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Diretiva</a:t>
            </a:r>
            <a:r>
              <a:rPr lang="en-US" sz="15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1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9375" marR="99695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Preencher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formulário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Colação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Grau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e  </a:t>
            </a:r>
            <a:r>
              <a:rPr lang="en-US" sz="1800" dirty="0" err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encaminhar</a:t>
            </a:r>
            <a:r>
              <a:rPr lang="en-US" sz="1800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1800" dirty="0" smtClean="0">
                <a:solidFill>
                  <a:srgbClr val="212121"/>
                </a:solidFill>
              </a:rPr>
              <a:t>Se</a:t>
            </a:r>
            <a:r>
              <a:rPr lang="en-US" sz="1800" dirty="0" smtClean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lang="en-US" sz="1500" dirty="0" smtClean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1" u="sng" dirty="0" err="1" smtClean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até</a:t>
            </a:r>
            <a:r>
              <a:rPr lang="en-US" sz="1500" b="1" u="sng" dirty="0" smtClean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1" u="sng" dirty="0" err="1" smtClean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dia</a:t>
            </a:r>
            <a:r>
              <a:rPr lang="en-US" sz="1500" b="1" u="sng" dirty="0" smtClean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14/01/2019</a:t>
            </a:r>
            <a:r>
              <a:rPr lang="en-US" sz="1500" dirty="0" smtClean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9"/>
          <p:cNvSpPr/>
          <p:nvPr/>
        </p:nvSpPr>
        <p:spPr>
          <a:xfrm>
            <a:off x="990599" y="6162675"/>
            <a:ext cx="571500" cy="571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9"/>
          <p:cNvSpPr txBox="1"/>
          <p:nvPr/>
        </p:nvSpPr>
        <p:spPr>
          <a:xfrm>
            <a:off x="76893" y="6829264"/>
            <a:ext cx="2189480" cy="40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COLACAO.UFG@GMAIL.COM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3521-1010/1005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9"/>
          <p:cNvSpPr txBox="1"/>
          <p:nvPr/>
        </p:nvSpPr>
        <p:spPr>
          <a:xfrm>
            <a:off x="76893" y="6829264"/>
            <a:ext cx="21894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COLACAO.UFG@GMAIL.COM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oboto"/>
                <a:ea typeface="Roboto"/>
                <a:cs typeface="Roboto"/>
                <a:sym typeface="Roboto"/>
              </a:rPr>
              <a:t>3521-1706/1010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/>
          <p:nvPr/>
        </p:nvSpPr>
        <p:spPr>
          <a:xfrm>
            <a:off x="5705475" y="533400"/>
            <a:ext cx="4048125" cy="23159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0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743500" cy="23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550" rIns="0" bIns="0" anchor="t" anchorCtr="0">
            <a:noAutofit/>
          </a:bodyPr>
          <a:lstStyle/>
          <a:p>
            <a:pPr marL="12700" marR="2074545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COLAÇÃO DE GRAU  </a:t>
            </a:r>
            <a:r>
              <a:rPr lang="en-US" sz="4800" b="1">
                <a:latin typeface="Ubuntu"/>
                <a:ea typeface="Ubuntu"/>
                <a:cs typeface="Ubuntu"/>
                <a:sym typeface="Ubuntu"/>
              </a:rPr>
              <a:t>E</a:t>
            </a:r>
            <a:r>
              <a:rPr lang="en-US" sz="4800" b="1" i="0" u="none" strike="noStrike" cap="none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SPECIAL:</a:t>
            </a:r>
            <a:r>
              <a:rPr lang="en-US" sz="4800" b="1" i="0" u="none" strike="noStrike" cap="none">
                <a:solidFill>
                  <a:srgbClr val="FF64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800" b="1" i="0" u="none" strike="noStrike" cap="none">
              <a:solidFill>
                <a:srgbClr val="FF6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2074545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COMO E </a:t>
            </a:r>
            <a:r>
              <a:rPr lang="en-US" sz="3600">
                <a:latin typeface="Ubuntu"/>
                <a:ea typeface="Ubuntu"/>
                <a:cs typeface="Ubuntu"/>
                <a:sym typeface="Ubuntu"/>
              </a:rPr>
              <a:t>Q</a:t>
            </a:r>
            <a:r>
              <a:rPr lang="en-US" sz="3600" i="0" u="none" strike="noStrike" cap="none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UANDO SOLICITAR</a:t>
            </a:r>
            <a:endParaRPr sz="3600" i="0" u="none" strike="noStrike" cap="none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2" name="Google Shape;102;p10"/>
          <p:cNvSpPr txBox="1"/>
          <p:nvPr/>
        </p:nvSpPr>
        <p:spPr>
          <a:xfrm>
            <a:off x="558800" y="759025"/>
            <a:ext cx="17718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 i="1">
                <a:solidFill>
                  <a:srgbClr val="212121"/>
                </a:solidFill>
                <a:latin typeface="Georgia"/>
                <a:ea typeface="Georgia"/>
                <a:cs typeface="Georgia"/>
                <a:sym typeface="Georgia"/>
              </a:rPr>
              <a:t>A  questão</a:t>
            </a:r>
            <a:endParaRPr sz="29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523920" y="323850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 extrusionOk="0">
                <a:moveTo>
                  <a:pt x="371382" y="323850"/>
                </a:moveTo>
                <a:lnTo>
                  <a:pt x="0" y="323850"/>
                </a:lnTo>
                <a:lnTo>
                  <a:pt x="185691" y="0"/>
                </a:lnTo>
                <a:lnTo>
                  <a:pt x="371382" y="32385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0"/>
          <p:cNvSpPr txBox="1"/>
          <p:nvPr/>
        </p:nvSpPr>
        <p:spPr>
          <a:xfrm>
            <a:off x="1701799" y="4213754"/>
            <a:ext cx="3128010" cy="17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0" rIns="0" bIns="0" anchor="t" anchorCtr="0">
            <a:noAutofit/>
          </a:bodyPr>
          <a:lstStyle/>
          <a:p>
            <a:pPr marL="12700" marR="5080" lvl="0" indent="0" algn="l" rtl="0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 concluinte que necessitar colar  grau em data diferente daquela  definida para a cerimônia da  turma deverá solicitar Colação de  Grau Especial diretamente ao  CGA</a:t>
            </a:r>
            <a:r>
              <a:rPr lang="en-US" sz="1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até 20 dias úteis antes da  cerimônia</a:t>
            </a:r>
            <a:r>
              <a:rPr lang="en-US" sz="1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/>
          <p:nvPr/>
        </p:nvSpPr>
        <p:spPr>
          <a:xfrm>
            <a:off x="495363" y="4229099"/>
            <a:ext cx="962025" cy="828675"/>
          </a:xfrm>
          <a:custGeom>
            <a:avLst/>
            <a:gdLst/>
            <a:ahLst/>
            <a:cxnLst/>
            <a:rect l="l" t="t" r="r" b="b"/>
            <a:pathLst>
              <a:path w="962025" h="828675" extrusionOk="0">
                <a:moveTo>
                  <a:pt x="0" y="0"/>
                </a:moveTo>
                <a:lnTo>
                  <a:pt x="961885" y="0"/>
                </a:lnTo>
                <a:lnTo>
                  <a:pt x="480942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0"/>
          <p:cNvSpPr txBox="1"/>
          <p:nvPr/>
        </p:nvSpPr>
        <p:spPr>
          <a:xfrm>
            <a:off x="853925" y="4357750"/>
            <a:ext cx="3714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67A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/>
          <p:nvPr/>
        </p:nvSpPr>
        <p:spPr>
          <a:xfrm>
            <a:off x="619199" y="4829175"/>
            <a:ext cx="266700" cy="228600"/>
          </a:xfrm>
          <a:custGeom>
            <a:avLst/>
            <a:gdLst/>
            <a:ahLst/>
            <a:cxnLst/>
            <a:rect l="l" t="t" r="r" b="b"/>
            <a:pathLst>
              <a:path w="266700" h="228600" extrusionOk="0">
                <a:moveTo>
                  <a:pt x="266550" y="228599"/>
                </a:moveTo>
                <a:lnTo>
                  <a:pt x="0" y="228599"/>
                </a:lnTo>
                <a:lnTo>
                  <a:pt x="133275" y="0"/>
                </a:lnTo>
                <a:lnTo>
                  <a:pt x="266550" y="22859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 txBox="1"/>
          <p:nvPr/>
        </p:nvSpPr>
        <p:spPr>
          <a:xfrm>
            <a:off x="6473824" y="4213754"/>
            <a:ext cx="2316480" cy="150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0" rIns="0" bIns="0" anchor="t" anchorCtr="0">
            <a:noAutofit/>
          </a:bodyPr>
          <a:lstStyle/>
          <a:p>
            <a:pPr marL="12700" marR="5080" lvl="0" indent="0" algn="l" rtl="0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Caso haja o interesse em  participar da cerimônia  da turma</a:t>
            </a:r>
            <a:r>
              <a:rPr lang="en-US" sz="1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poderá fazê</a:t>
            </a:r>
            <a:r>
              <a:rPr lang="en-US" sz="1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lo  simbolicamente</a:t>
            </a:r>
            <a:r>
              <a:rPr lang="en-US" sz="1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mediante requerimento  ao CGA</a:t>
            </a:r>
            <a:r>
              <a:rPr lang="en-US" sz="13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5343588" y="4229099"/>
            <a:ext cx="962025" cy="828675"/>
          </a:xfrm>
          <a:custGeom>
            <a:avLst/>
            <a:gdLst/>
            <a:ahLst/>
            <a:cxnLst/>
            <a:rect l="l" t="t" r="r" b="b"/>
            <a:pathLst>
              <a:path w="962025" h="828675" extrusionOk="0">
                <a:moveTo>
                  <a:pt x="0" y="0"/>
                </a:moveTo>
                <a:lnTo>
                  <a:pt x="961885" y="0"/>
                </a:lnTo>
                <a:lnTo>
                  <a:pt x="480942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0"/>
          <p:cNvSpPr txBox="1"/>
          <p:nvPr/>
        </p:nvSpPr>
        <p:spPr>
          <a:xfrm>
            <a:off x="5694544" y="4395850"/>
            <a:ext cx="3714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67A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0"/>
          <p:cNvSpPr/>
          <p:nvPr/>
        </p:nvSpPr>
        <p:spPr>
          <a:xfrm>
            <a:off x="5505525" y="4886325"/>
            <a:ext cx="266700" cy="228600"/>
          </a:xfrm>
          <a:custGeom>
            <a:avLst/>
            <a:gdLst/>
            <a:ahLst/>
            <a:cxnLst/>
            <a:rect l="l" t="t" r="r" b="b"/>
            <a:pathLst>
              <a:path w="266700" h="228600" extrusionOk="0">
                <a:moveTo>
                  <a:pt x="266550" y="228599"/>
                </a:moveTo>
                <a:lnTo>
                  <a:pt x="0" y="228599"/>
                </a:lnTo>
                <a:lnTo>
                  <a:pt x="133275" y="0"/>
                </a:lnTo>
                <a:lnTo>
                  <a:pt x="266550" y="22859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1009649" y="6172200"/>
            <a:ext cx="571500" cy="571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7981950" y="6267450"/>
            <a:ext cx="1771650" cy="866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76893" y="6829264"/>
            <a:ext cx="2189480" cy="40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COLACAO.UFG@GMAIL.COM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3521-1010/1005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0"/>
          <p:cNvSpPr txBox="1"/>
          <p:nvPr/>
        </p:nvSpPr>
        <p:spPr>
          <a:xfrm>
            <a:off x="76893" y="6829264"/>
            <a:ext cx="21894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COLACAO.UFG@GMAIL.COM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Roboto"/>
                <a:ea typeface="Roboto"/>
                <a:cs typeface="Roboto"/>
                <a:sym typeface="Roboto"/>
              </a:rPr>
              <a:t>3521-1706/1010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/>
          <p:nvPr/>
        </p:nvSpPr>
        <p:spPr>
          <a:xfrm>
            <a:off x="704913" y="1162048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>
            <a:off x="800177" y="1628775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1"/>
          <p:cNvSpPr txBox="1"/>
          <p:nvPr/>
        </p:nvSpPr>
        <p:spPr>
          <a:xfrm>
            <a:off x="1663699" y="1174932"/>
            <a:ext cx="5121275" cy="5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0" rIns="0" bIns="0" anchor="t" anchorCtr="0">
            <a:noAutofit/>
          </a:bodyPr>
          <a:lstStyle/>
          <a:p>
            <a:pPr marL="12700" marR="5080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Celebração de contrato de trabalho com pessoa  jurídica de direito público ou privado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1"/>
          <p:cNvSpPr/>
          <p:nvPr/>
        </p:nvSpPr>
        <p:spPr>
          <a:xfrm>
            <a:off x="7277112" y="0"/>
            <a:ext cx="2476500" cy="5705475"/>
          </a:xfrm>
          <a:custGeom>
            <a:avLst/>
            <a:gdLst/>
            <a:ahLst/>
            <a:cxnLst/>
            <a:rect l="l" t="t" r="r" b="b"/>
            <a:pathLst>
              <a:path w="2476500" h="5705475" extrusionOk="0">
                <a:moveTo>
                  <a:pt x="2476487" y="5705474"/>
                </a:moveTo>
                <a:lnTo>
                  <a:pt x="0" y="5705474"/>
                </a:lnTo>
                <a:lnTo>
                  <a:pt x="0" y="0"/>
                </a:lnTo>
                <a:lnTo>
                  <a:pt x="2476487" y="0"/>
                </a:lnTo>
                <a:lnTo>
                  <a:pt x="2476487" y="57054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1"/>
          <p:cNvSpPr txBox="1">
            <a:spLocks noGrp="1"/>
          </p:cNvSpPr>
          <p:nvPr>
            <p:ph type="title"/>
          </p:nvPr>
        </p:nvSpPr>
        <p:spPr>
          <a:xfrm>
            <a:off x="1663699" y="270057"/>
            <a:ext cx="4425315" cy="5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0" rIns="0" bIns="0" anchor="t" anchorCtr="0">
            <a:noAutofit/>
          </a:bodyPr>
          <a:lstStyle/>
          <a:p>
            <a:pPr marL="12700" marR="5080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Posse decorrente de nomeação em cargo  público</a:t>
            </a:r>
            <a:r>
              <a:rPr lang="en-US" sz="15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500" b="0" i="0" u="none" strike="noStrike" cap="none">
              <a:solidFill>
                <a:srgbClr val="FF6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1"/>
          <p:cNvSpPr/>
          <p:nvPr/>
        </p:nvSpPr>
        <p:spPr>
          <a:xfrm>
            <a:off x="714438" y="219073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1"/>
          <p:cNvSpPr/>
          <p:nvPr/>
        </p:nvSpPr>
        <p:spPr>
          <a:xfrm>
            <a:off x="809702" y="676275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1"/>
          <p:cNvSpPr/>
          <p:nvPr/>
        </p:nvSpPr>
        <p:spPr>
          <a:xfrm>
            <a:off x="704913" y="2152648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781127" y="2552700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1"/>
          <p:cNvSpPr txBox="1"/>
          <p:nvPr/>
        </p:nvSpPr>
        <p:spPr>
          <a:xfrm>
            <a:off x="1644649" y="2136957"/>
            <a:ext cx="5330825" cy="12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00" rIns="0" bIns="0" anchor="t" anchorCtr="0">
            <a:noAutofit/>
          </a:bodyPr>
          <a:lstStyle/>
          <a:p>
            <a:pPr marL="12700" marR="5080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Doença do interessado ou de cônjuge ou  companheiro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ascendente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descendente ou irmão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2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2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Matrícula em curso de pós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graduação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685863" y="3019423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762077" y="3457575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1644649" y="4080057"/>
            <a:ext cx="3804920" cy="30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Mudança de município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estado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país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685863" y="4000498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743027" y="4400550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7402245" y="333375"/>
            <a:ext cx="2226310" cy="114300"/>
          </a:xfrm>
          <a:custGeom>
            <a:avLst/>
            <a:gdLst/>
            <a:ahLst/>
            <a:cxnLst/>
            <a:rect l="l" t="t" r="r" b="b"/>
            <a:pathLst>
              <a:path w="2226309" h="114300" extrusionOk="0">
                <a:moveTo>
                  <a:pt x="0" y="0"/>
                </a:moveTo>
                <a:lnTo>
                  <a:pt x="2226201" y="0"/>
                </a:lnTo>
                <a:lnTo>
                  <a:pt x="2226201" y="114299"/>
                </a:lnTo>
                <a:lnTo>
                  <a:pt x="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 txBox="1"/>
          <p:nvPr/>
        </p:nvSpPr>
        <p:spPr>
          <a:xfrm>
            <a:off x="7685724" y="747600"/>
            <a:ext cx="17811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Motivos</a:t>
            </a:r>
            <a:endParaRPr sz="365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7962900" y="6362700"/>
            <a:ext cx="1781175" cy="866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685863" y="4981573"/>
            <a:ext cx="733425" cy="638175"/>
          </a:xfrm>
          <a:custGeom>
            <a:avLst/>
            <a:gdLst/>
            <a:ahLst/>
            <a:cxnLst/>
            <a:rect l="l" t="t" r="r" b="b"/>
            <a:pathLst>
              <a:path w="733425" h="638175" extrusionOk="0">
                <a:moveTo>
                  <a:pt x="0" y="0"/>
                </a:moveTo>
                <a:lnTo>
                  <a:pt x="733310" y="0"/>
                </a:lnTo>
                <a:lnTo>
                  <a:pt x="366655" y="638176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762077" y="5410200"/>
            <a:ext cx="200025" cy="171450"/>
          </a:xfrm>
          <a:custGeom>
            <a:avLst/>
            <a:gdLst/>
            <a:ahLst/>
            <a:cxnLst/>
            <a:rect l="l" t="t" r="r" b="b"/>
            <a:pathLst>
              <a:path w="200025" h="171450" extrusionOk="0">
                <a:moveTo>
                  <a:pt x="199869" y="171449"/>
                </a:moveTo>
                <a:lnTo>
                  <a:pt x="0" y="171449"/>
                </a:lnTo>
                <a:lnTo>
                  <a:pt x="99934" y="0"/>
                </a:lnTo>
                <a:lnTo>
                  <a:pt x="199869" y="17144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/>
          <p:nvPr/>
        </p:nvSpPr>
        <p:spPr>
          <a:xfrm>
            <a:off x="1616074" y="5051607"/>
            <a:ext cx="4768850" cy="30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Registro em Conselho Profissional ou de Classe</a:t>
            </a: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990599" y="6162675"/>
            <a:ext cx="571500" cy="571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 txBox="1"/>
          <p:nvPr/>
        </p:nvSpPr>
        <p:spPr>
          <a:xfrm>
            <a:off x="76893" y="6829264"/>
            <a:ext cx="2189480" cy="40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COLACAO.UFG@GMAIL.COM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3521-1010/1005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 txBox="1"/>
          <p:nvPr/>
        </p:nvSpPr>
        <p:spPr>
          <a:xfrm>
            <a:off x="63775" y="6699425"/>
            <a:ext cx="24765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COLACAO.UFG@GMAIL.COM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3521-1706/1010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/>
          <p:nvPr/>
        </p:nvSpPr>
        <p:spPr>
          <a:xfrm>
            <a:off x="3886225" y="0"/>
            <a:ext cx="5867400" cy="7315200"/>
          </a:xfrm>
          <a:custGeom>
            <a:avLst/>
            <a:gdLst/>
            <a:ahLst/>
            <a:cxnLst/>
            <a:rect l="l" t="t" r="r" b="b"/>
            <a:pathLst>
              <a:path w="5867400" h="7315200" extrusionOk="0">
                <a:moveTo>
                  <a:pt x="0" y="0"/>
                </a:moveTo>
                <a:lnTo>
                  <a:pt x="5867336" y="0"/>
                </a:lnTo>
                <a:lnTo>
                  <a:pt x="5867336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190549" y="2266950"/>
            <a:ext cx="304800" cy="266700"/>
          </a:xfrm>
          <a:custGeom>
            <a:avLst/>
            <a:gdLst/>
            <a:ahLst/>
            <a:cxnLst/>
            <a:rect l="l" t="t" r="r" b="b"/>
            <a:pathLst>
              <a:path w="304800" h="266700" extrusionOk="0">
                <a:moveTo>
                  <a:pt x="0" y="0"/>
                </a:moveTo>
                <a:lnTo>
                  <a:pt x="304702" y="0"/>
                </a:lnTo>
                <a:lnTo>
                  <a:pt x="152351" y="266699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190547" y="114300"/>
            <a:ext cx="304800" cy="266700"/>
          </a:xfrm>
          <a:custGeom>
            <a:avLst/>
            <a:gdLst/>
            <a:ahLst/>
            <a:cxnLst/>
            <a:rect l="l" t="t" r="r" b="b"/>
            <a:pathLst>
              <a:path w="304800" h="266700" extrusionOk="0">
                <a:moveTo>
                  <a:pt x="304702" y="266699"/>
                </a:moveTo>
                <a:lnTo>
                  <a:pt x="0" y="266699"/>
                </a:lnTo>
                <a:lnTo>
                  <a:pt x="152351" y="0"/>
                </a:lnTo>
                <a:lnTo>
                  <a:pt x="304702" y="26669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2"/>
          <p:cNvSpPr txBox="1">
            <a:spLocks noGrp="1"/>
          </p:cNvSpPr>
          <p:nvPr>
            <p:ph type="title"/>
          </p:nvPr>
        </p:nvSpPr>
        <p:spPr>
          <a:xfrm>
            <a:off x="177799" y="719772"/>
            <a:ext cx="2260601" cy="32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rgbClr val="212121"/>
                </a:solidFill>
                <a:latin typeface="Georgia"/>
                <a:ea typeface="Georgia"/>
                <a:cs typeface="Georgia"/>
                <a:sym typeface="Georgia"/>
              </a:rPr>
              <a:t>Não se atrase</a:t>
            </a:r>
            <a:endParaRPr sz="2000" b="0" i="0" u="none" strike="noStrike" cap="none">
              <a:solidFill>
                <a:srgbClr val="FF643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12"/>
          <p:cNvSpPr txBox="1"/>
          <p:nvPr/>
        </p:nvSpPr>
        <p:spPr>
          <a:xfrm>
            <a:off x="177799" y="3076073"/>
            <a:ext cx="3204845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3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Ensaio: </a:t>
            </a:r>
            <a:r>
              <a:rPr lang="en-US" sz="20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será realizado no  mesmo dia e local da  cerimônia,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às 10 horas</a:t>
            </a:r>
            <a:r>
              <a:rPr lang="en-US" sz="20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sendo  obrigatória a participação de  todos os concluintes;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4306201" y="3024187"/>
            <a:ext cx="3522979" cy="0"/>
          </a:xfrm>
          <a:custGeom>
            <a:avLst/>
            <a:gdLst/>
            <a:ahLst/>
            <a:cxnLst/>
            <a:rect l="l" t="t" r="r" b="b"/>
            <a:pathLst>
              <a:path w="3522979" h="120000" extrusionOk="0">
                <a:moveTo>
                  <a:pt x="0" y="0"/>
                </a:moveTo>
                <a:lnTo>
                  <a:pt x="3522434" y="0"/>
                </a:lnTo>
              </a:path>
            </a:pathLst>
          </a:cu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2"/>
          <p:cNvSpPr txBox="1"/>
          <p:nvPr/>
        </p:nvSpPr>
        <p:spPr>
          <a:xfrm>
            <a:off x="4292599" y="3195605"/>
            <a:ext cx="3674745" cy="1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Cerimônia: </a:t>
            </a: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Os concluintes  deverão chegar para a cerimônia,  no local da Colação de Grau, </a:t>
            </a:r>
            <a:r>
              <a:rPr lang="en-US" sz="18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às  18 horas</a:t>
            </a: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/>
          <p:nvPr/>
        </p:nvSpPr>
        <p:spPr>
          <a:xfrm>
            <a:off x="4306201" y="5138737"/>
            <a:ext cx="3522979" cy="0"/>
          </a:xfrm>
          <a:custGeom>
            <a:avLst/>
            <a:gdLst/>
            <a:ahLst/>
            <a:cxnLst/>
            <a:rect l="l" t="t" r="r" b="b"/>
            <a:pathLst>
              <a:path w="3522979" h="120000" extrusionOk="0">
                <a:moveTo>
                  <a:pt x="0" y="0"/>
                </a:moveTo>
                <a:lnTo>
                  <a:pt x="3522434" y="0"/>
                </a:lnTo>
              </a:path>
            </a:pathLst>
          </a:cu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2"/>
          <p:cNvSpPr txBox="1"/>
          <p:nvPr/>
        </p:nvSpPr>
        <p:spPr>
          <a:xfrm>
            <a:off x="4292599" y="5310155"/>
            <a:ext cx="3380104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As cerimônias de Colação de  Grau terão início pontualmente  </a:t>
            </a:r>
            <a:r>
              <a:rPr lang="en-US" sz="18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às 20 horas</a:t>
            </a: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2457500" y="304799"/>
            <a:ext cx="1123855" cy="14763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7981950" y="6324600"/>
            <a:ext cx="1771650" cy="866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971549" y="6172200"/>
            <a:ext cx="571500" cy="571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4130674" y="847331"/>
            <a:ext cx="5255895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1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*Caso cheguem atrasados ou faltem ao ensaio,  juramentista, orador e concluintes que receberão a  outorga de grau serão automaticamente substituídos;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2"/>
          <p:cNvSpPr txBox="1"/>
          <p:nvPr/>
        </p:nvSpPr>
        <p:spPr>
          <a:xfrm>
            <a:off x="76893" y="6829264"/>
            <a:ext cx="2189480" cy="40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COLACAO.UFG@GMAIL.COM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3521-1010/1005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76200" y="1066800"/>
            <a:ext cx="3012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HORÁRIOS</a:t>
            </a:r>
            <a:endParaRPr sz="3600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63775" y="6699425"/>
            <a:ext cx="24765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COLACAO.UFG@GMAIL.COM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3521-1706/1010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 extrusionOk="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468625" y="785275"/>
            <a:ext cx="3078600" cy="4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325" rIns="0" bIns="0" anchor="t" anchorCtr="0">
            <a:noAutofit/>
          </a:bodyPr>
          <a:lstStyle/>
          <a:p>
            <a:pPr marL="12700" marR="15557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dirty="0">
                <a:solidFill>
                  <a:srgbClr val="FF643D"/>
                </a:solidFill>
                <a:latin typeface="Roboto"/>
                <a:ea typeface="Roboto"/>
                <a:cs typeface="Roboto"/>
                <a:sym typeface="Roboto"/>
              </a:rPr>
              <a:t>AS COLAÇÕES DE GRAU SÃO CATEGORIZADAS DE ACORDO COM A QUANTIDADE DE CONCLUINTES, AUTORIDADES, HOMENAGEADOS,</a:t>
            </a:r>
            <a:endParaRPr sz="2550" dirty="0">
              <a:solidFill>
                <a:srgbClr val="FF643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15557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dirty="0">
                <a:solidFill>
                  <a:srgbClr val="FF643D"/>
                </a:solidFill>
                <a:latin typeface="Roboto"/>
                <a:ea typeface="Roboto"/>
                <a:cs typeface="Roboto"/>
                <a:sym typeface="Roboto"/>
              </a:rPr>
              <a:t>PÚBLICO E ESPAÇO FÍSICO COMO:</a:t>
            </a:r>
            <a:endParaRPr sz="25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523949" y="5667375"/>
            <a:ext cx="266700" cy="228600"/>
          </a:xfrm>
          <a:custGeom>
            <a:avLst/>
            <a:gdLst/>
            <a:ahLst/>
            <a:cxnLst/>
            <a:rect l="l" t="t" r="r" b="b"/>
            <a:pathLst>
              <a:path w="266700" h="228600" extrusionOk="0">
                <a:moveTo>
                  <a:pt x="0" y="0"/>
                </a:moveTo>
                <a:lnTo>
                  <a:pt x="266550" y="0"/>
                </a:lnTo>
                <a:lnTo>
                  <a:pt x="133275" y="228599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523949" y="314325"/>
            <a:ext cx="266700" cy="228600"/>
          </a:xfrm>
          <a:custGeom>
            <a:avLst/>
            <a:gdLst/>
            <a:ahLst/>
            <a:cxnLst/>
            <a:rect l="l" t="t" r="r" b="b"/>
            <a:pathLst>
              <a:path w="266700" h="228600" extrusionOk="0">
                <a:moveTo>
                  <a:pt x="266550" y="228599"/>
                </a:moveTo>
                <a:lnTo>
                  <a:pt x="0" y="228599"/>
                </a:lnTo>
                <a:lnTo>
                  <a:pt x="133275" y="0"/>
                </a:lnTo>
                <a:lnTo>
                  <a:pt x="266550" y="22859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4876800" y="-946544"/>
            <a:ext cx="5905500" cy="7277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5626099" y="1564068"/>
            <a:ext cx="3119755" cy="27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Única: cerimônia que contempla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3"/>
          <p:cNvSpPr txBox="1"/>
          <p:nvPr/>
        </p:nvSpPr>
        <p:spPr>
          <a:xfrm>
            <a:off x="5626099" y="1809356"/>
            <a:ext cx="307848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1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cursos de uma Unidade  Acadêmica/Unidade Acadêmica  Especial;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4429188" y="1628774"/>
            <a:ext cx="962025" cy="828675"/>
          </a:xfrm>
          <a:custGeom>
            <a:avLst/>
            <a:gdLst/>
            <a:ahLst/>
            <a:cxnLst/>
            <a:rect l="l" t="t" r="r" b="b"/>
            <a:pathLst>
              <a:path w="962025" h="828675" extrusionOk="0">
                <a:moveTo>
                  <a:pt x="0" y="0"/>
                </a:moveTo>
                <a:lnTo>
                  <a:pt x="961885" y="0"/>
                </a:lnTo>
                <a:lnTo>
                  <a:pt x="480942" y="8286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725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AFF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4797275" y="1747900"/>
            <a:ext cx="4614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4553025" y="2228850"/>
            <a:ext cx="266700" cy="228600"/>
          </a:xfrm>
          <a:custGeom>
            <a:avLst/>
            <a:gdLst/>
            <a:ahLst/>
            <a:cxnLst/>
            <a:rect l="l" t="t" r="r" b="b"/>
            <a:pathLst>
              <a:path w="266700" h="228600" extrusionOk="0">
                <a:moveTo>
                  <a:pt x="266550" y="228599"/>
                </a:moveTo>
                <a:lnTo>
                  <a:pt x="0" y="228599"/>
                </a:lnTo>
                <a:lnTo>
                  <a:pt x="133275" y="0"/>
                </a:lnTo>
                <a:lnTo>
                  <a:pt x="266550" y="228599"/>
                </a:lnTo>
                <a:close/>
              </a:path>
            </a:pathLst>
          </a:custGeom>
          <a:solidFill>
            <a:schemeClr val="bg1">
              <a:alpha val="9725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AFF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 txBox="1"/>
          <p:nvPr/>
        </p:nvSpPr>
        <p:spPr>
          <a:xfrm>
            <a:off x="5626099" y="3019031"/>
            <a:ext cx="34036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1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Dupla: cerimônia que contempla  cursos de duas Unidades  Acadêmicas/Unidades Acadêmicas  Especiais distintas;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4429188" y="3124199"/>
            <a:ext cx="962025" cy="828675"/>
          </a:xfrm>
          <a:custGeom>
            <a:avLst/>
            <a:gdLst/>
            <a:ahLst/>
            <a:cxnLst/>
            <a:rect l="l" t="t" r="r" b="b"/>
            <a:pathLst>
              <a:path w="962025" h="828675" extrusionOk="0">
                <a:moveTo>
                  <a:pt x="0" y="0"/>
                </a:moveTo>
                <a:lnTo>
                  <a:pt x="961885" y="0"/>
                </a:lnTo>
                <a:lnTo>
                  <a:pt x="480942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FD4A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4789668" y="3243325"/>
            <a:ext cx="4614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4553025" y="3724275"/>
            <a:ext cx="266700" cy="228600"/>
          </a:xfrm>
          <a:custGeom>
            <a:avLst/>
            <a:gdLst/>
            <a:ahLst/>
            <a:cxnLst/>
            <a:rect l="l" t="t" r="r" b="b"/>
            <a:pathLst>
              <a:path w="266700" h="228600" extrusionOk="0">
                <a:moveTo>
                  <a:pt x="266550" y="228599"/>
                </a:moveTo>
                <a:lnTo>
                  <a:pt x="0" y="228599"/>
                </a:lnTo>
                <a:lnTo>
                  <a:pt x="133275" y="0"/>
                </a:lnTo>
                <a:lnTo>
                  <a:pt x="266550" y="228599"/>
                </a:lnTo>
                <a:close/>
              </a:path>
            </a:pathLst>
          </a:custGeom>
          <a:solidFill>
            <a:srgbClr val="FD4A0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5626099" y="4447781"/>
            <a:ext cx="3369945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indent="0" algn="l" rtl="0">
              <a:lnSpc>
                <a:spcPct val="11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Integrada: </a:t>
            </a: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cerimônia que  contempla cursos de mais de duas  Unidades Acadêmicas/Unidades  Acadêmicas Especiais distintas.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3"/>
          <p:cNvSpPr/>
          <p:nvPr/>
        </p:nvSpPr>
        <p:spPr>
          <a:xfrm>
            <a:off x="4429188" y="4552949"/>
            <a:ext cx="962025" cy="828675"/>
          </a:xfrm>
          <a:custGeom>
            <a:avLst/>
            <a:gdLst/>
            <a:ahLst/>
            <a:cxnLst/>
            <a:rect l="l" t="t" r="r" b="b"/>
            <a:pathLst>
              <a:path w="962025" h="828675" extrusionOk="0">
                <a:moveTo>
                  <a:pt x="0" y="0"/>
                </a:moveTo>
                <a:lnTo>
                  <a:pt x="961885" y="0"/>
                </a:lnTo>
                <a:lnTo>
                  <a:pt x="480942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4789665" y="4672075"/>
            <a:ext cx="4614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4553025" y="5153025"/>
            <a:ext cx="266700" cy="228600"/>
          </a:xfrm>
          <a:custGeom>
            <a:avLst/>
            <a:gdLst/>
            <a:ahLst/>
            <a:cxnLst/>
            <a:rect l="l" t="t" r="r" b="b"/>
            <a:pathLst>
              <a:path w="266700" h="228600" extrusionOk="0">
                <a:moveTo>
                  <a:pt x="266550" y="228599"/>
                </a:moveTo>
                <a:lnTo>
                  <a:pt x="0" y="228599"/>
                </a:lnTo>
                <a:lnTo>
                  <a:pt x="133275" y="0"/>
                </a:lnTo>
                <a:lnTo>
                  <a:pt x="266550" y="228599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>
            <a:off x="990599" y="6172200"/>
            <a:ext cx="571500" cy="571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/>
          </p:nvPr>
        </p:nvSpPr>
        <p:spPr>
          <a:xfrm>
            <a:off x="4416425" y="465350"/>
            <a:ext cx="39012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Ubuntu"/>
                <a:ea typeface="Ubuntu"/>
                <a:cs typeface="Ubuntu"/>
                <a:sym typeface="Ubuntu"/>
              </a:rPr>
              <a:t>CATEGORIAS</a:t>
            </a:r>
            <a:endParaRPr sz="3600" b="1" i="0" u="none" strike="noStrike" cap="none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8" name="Google Shape;188;p13"/>
          <p:cNvSpPr txBox="1"/>
          <p:nvPr/>
        </p:nvSpPr>
        <p:spPr>
          <a:xfrm>
            <a:off x="76893" y="6829264"/>
            <a:ext cx="2189480" cy="40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COLACAO.UFG@GMAIL.COM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3521-1706/1010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 extrusionOk="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um(a) docente homenageado(a) por curso;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904874" y="2206042"/>
            <a:ext cx="2167557" cy="18516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38946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MESA DIRETIVA</a:t>
            </a:r>
            <a:endParaRPr sz="3600" i="0" u="none" strike="noStrike" cap="none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5607036" y="2254785"/>
            <a:ext cx="25833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Reitor</a:t>
            </a: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representante</a:t>
            </a: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4824463" y="2326950"/>
            <a:ext cx="590550" cy="523351"/>
          </a:xfrm>
          <a:custGeom>
            <a:avLst/>
            <a:gdLst/>
            <a:ahLst/>
            <a:cxnLst/>
            <a:rect l="l" t="t" r="r" b="b"/>
            <a:pathLst>
              <a:path w="590550" h="514350" extrusionOk="0">
                <a:moveTo>
                  <a:pt x="0" y="0"/>
                </a:moveTo>
                <a:lnTo>
                  <a:pt x="590500" y="0"/>
                </a:lnTo>
                <a:lnTo>
                  <a:pt x="295250" y="514350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5038081" y="2397825"/>
            <a:ext cx="3534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4"/>
          <p:cNvSpPr/>
          <p:nvPr/>
        </p:nvSpPr>
        <p:spPr>
          <a:xfrm>
            <a:off x="4914912" y="2707425"/>
            <a:ext cx="161925" cy="142875"/>
          </a:xfrm>
          <a:custGeom>
            <a:avLst/>
            <a:gdLst/>
            <a:ahLst/>
            <a:cxnLst/>
            <a:rect l="l" t="t" r="r" b="b"/>
            <a:pathLst>
              <a:path w="161925" h="142875" extrusionOk="0">
                <a:moveTo>
                  <a:pt x="161889" y="142874"/>
                </a:moveTo>
                <a:lnTo>
                  <a:pt x="0" y="142874"/>
                </a:lnTo>
                <a:lnTo>
                  <a:pt x="80944" y="0"/>
                </a:lnTo>
                <a:lnTo>
                  <a:pt x="161889" y="142874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>
            <a:off x="4819720" y="3163225"/>
            <a:ext cx="600075" cy="523875"/>
          </a:xfrm>
          <a:custGeom>
            <a:avLst/>
            <a:gdLst/>
            <a:ahLst/>
            <a:cxnLst/>
            <a:rect l="l" t="t" r="r" b="b"/>
            <a:pathLst>
              <a:path w="600075" h="523875" extrusionOk="0">
                <a:moveTo>
                  <a:pt x="0" y="0"/>
                </a:moveTo>
                <a:lnTo>
                  <a:pt x="599952" y="0"/>
                </a:lnTo>
                <a:lnTo>
                  <a:pt x="299976" y="523875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 txBox="1"/>
          <p:nvPr/>
        </p:nvSpPr>
        <p:spPr>
          <a:xfrm>
            <a:off x="5024628" y="3208128"/>
            <a:ext cx="3534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4"/>
          <p:cNvSpPr/>
          <p:nvPr/>
        </p:nvSpPr>
        <p:spPr>
          <a:xfrm>
            <a:off x="4838725" y="35814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 extrusionOk="0">
                <a:moveTo>
                  <a:pt x="171341" y="152399"/>
                </a:moveTo>
                <a:lnTo>
                  <a:pt x="0" y="152399"/>
                </a:lnTo>
                <a:lnTo>
                  <a:pt x="85670" y="0"/>
                </a:lnTo>
                <a:lnTo>
                  <a:pt x="171341" y="15239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5555136" y="4001475"/>
            <a:ext cx="373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5080" lvl="0" indent="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Unidade</a:t>
            </a: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Acadêmica</a:t>
            </a: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chefe</a:t>
            </a: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Unidade</a:t>
            </a: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Acadêmica</a:t>
            </a: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Especial</a:t>
            </a: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904874" y="6248400"/>
            <a:ext cx="533400" cy="533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137120" y="1266825"/>
            <a:ext cx="3936365" cy="0"/>
          </a:xfrm>
          <a:custGeom>
            <a:avLst/>
            <a:gdLst/>
            <a:ahLst/>
            <a:cxnLst/>
            <a:rect l="l" t="t" r="r" b="b"/>
            <a:pathLst>
              <a:path w="3936365" h="120000" extrusionOk="0">
                <a:moveTo>
                  <a:pt x="0" y="0"/>
                </a:moveTo>
                <a:lnTo>
                  <a:pt x="3935806" y="0"/>
                </a:lnTo>
              </a:path>
            </a:pathLst>
          </a:custGeom>
          <a:noFill/>
          <a:ln w="571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4824474" y="4057650"/>
            <a:ext cx="590550" cy="514350"/>
          </a:xfrm>
          <a:custGeom>
            <a:avLst/>
            <a:gdLst/>
            <a:ahLst/>
            <a:cxnLst/>
            <a:rect l="l" t="t" r="r" b="b"/>
            <a:pathLst>
              <a:path w="590550" h="514350" extrusionOk="0">
                <a:moveTo>
                  <a:pt x="0" y="0"/>
                </a:moveTo>
                <a:lnTo>
                  <a:pt x="590500" y="0"/>
                </a:lnTo>
                <a:lnTo>
                  <a:pt x="295250" y="514350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5024616" y="4112584"/>
            <a:ext cx="3534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dirty="0">
                <a:solidFill>
                  <a:srgbClr val="100806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1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4914912" y="4429125"/>
            <a:ext cx="161925" cy="142875"/>
          </a:xfrm>
          <a:custGeom>
            <a:avLst/>
            <a:gdLst/>
            <a:ahLst/>
            <a:cxnLst/>
            <a:rect l="l" t="t" r="r" b="b"/>
            <a:pathLst>
              <a:path w="161925" h="142875" extrusionOk="0">
                <a:moveTo>
                  <a:pt x="161889" y="142874"/>
                </a:moveTo>
                <a:lnTo>
                  <a:pt x="0" y="142874"/>
                </a:lnTo>
                <a:lnTo>
                  <a:pt x="80944" y="0"/>
                </a:lnTo>
                <a:lnTo>
                  <a:pt x="161889" y="142874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76893" y="6829264"/>
            <a:ext cx="2189480" cy="40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COLACAO.UFG@GMAIL.COM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3521-1706/1010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4771250" y="205850"/>
            <a:ext cx="45720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A MESA DIRETIVA DAS CERIMÔNIAS DE COLAÇÃO DE GRAU </a:t>
            </a:r>
            <a:r>
              <a:rPr lang="en-US" sz="2400" dirty="0" smtClea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DUPLA</a:t>
            </a:r>
            <a:r>
              <a:rPr lang="en-US" sz="2400" dirty="0" smtClean="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400" dirty="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SERÁ ASSIM COMPOSTA: </a:t>
            </a:r>
            <a:endParaRPr sz="2400" dirty="0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5607036" y="5207491"/>
            <a:ext cx="25833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FFFFFF"/>
                </a:solidFill>
              </a:rPr>
              <a:t>Coordenador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Curso</a:t>
            </a:r>
            <a:r>
              <a:rPr lang="en-US" sz="1800" dirty="0">
                <a:solidFill>
                  <a:srgbClr val="FFFFFF"/>
                </a:solidFill>
              </a:rPr>
              <a:t>;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4943050" y="4996163"/>
            <a:ext cx="3534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dirty="0" smtClean="0">
                <a:solidFill>
                  <a:srgbClr val="100806"/>
                </a:solidFill>
              </a:rPr>
              <a:t>4</a:t>
            </a:r>
            <a:endParaRPr sz="11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4838725" y="6248400"/>
            <a:ext cx="590550" cy="514350"/>
          </a:xfrm>
          <a:custGeom>
            <a:avLst/>
            <a:gdLst/>
            <a:ahLst/>
            <a:cxnLst/>
            <a:rect l="l" t="t" r="r" b="b"/>
            <a:pathLst>
              <a:path w="590550" h="514350" extrusionOk="0">
                <a:moveTo>
                  <a:pt x="0" y="0"/>
                </a:moveTo>
                <a:lnTo>
                  <a:pt x="590500" y="0"/>
                </a:lnTo>
                <a:lnTo>
                  <a:pt x="295250" y="514350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4937616" y="6619875"/>
            <a:ext cx="161925" cy="142875"/>
          </a:xfrm>
          <a:custGeom>
            <a:avLst/>
            <a:gdLst/>
            <a:ahLst/>
            <a:cxnLst/>
            <a:rect l="l" t="t" r="r" b="b"/>
            <a:pathLst>
              <a:path w="161925" h="142875" extrusionOk="0">
                <a:moveTo>
                  <a:pt x="161889" y="142874"/>
                </a:moveTo>
                <a:lnTo>
                  <a:pt x="0" y="142874"/>
                </a:lnTo>
                <a:lnTo>
                  <a:pt x="80944" y="0"/>
                </a:lnTo>
                <a:lnTo>
                  <a:pt x="161889" y="142874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"/>
          <p:cNvSpPr txBox="1"/>
          <p:nvPr/>
        </p:nvSpPr>
        <p:spPr>
          <a:xfrm>
            <a:off x="4943038" y="6295500"/>
            <a:ext cx="3534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dirty="0" smtClean="0">
                <a:solidFill>
                  <a:srgbClr val="100806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11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24;p14"/>
          <p:cNvSpPr txBox="1"/>
          <p:nvPr/>
        </p:nvSpPr>
        <p:spPr>
          <a:xfrm>
            <a:off x="5607036" y="6096900"/>
            <a:ext cx="36324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rgbClr val="FFFFFF"/>
                </a:solidFill>
              </a:rPr>
              <a:t>Técnico-administrativo</a:t>
            </a:r>
            <a:r>
              <a:rPr lang="en-US" sz="1800" dirty="0" smtClean="0">
                <a:solidFill>
                  <a:srgbClr val="FFFFFF"/>
                </a:solidFill>
              </a:rPr>
              <a:t>(a</a:t>
            </a:r>
            <a:r>
              <a:rPr lang="en-US" sz="1800" dirty="0">
                <a:solidFill>
                  <a:srgbClr val="FFFFFF"/>
                </a:solidFill>
              </a:rPr>
              <a:t>) que realizará a leitura do Termo de Colação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21;p14"/>
          <p:cNvSpPr/>
          <p:nvPr/>
        </p:nvSpPr>
        <p:spPr>
          <a:xfrm>
            <a:off x="4819720" y="5244431"/>
            <a:ext cx="590550" cy="514350"/>
          </a:xfrm>
          <a:custGeom>
            <a:avLst/>
            <a:gdLst/>
            <a:ahLst/>
            <a:cxnLst/>
            <a:rect l="l" t="t" r="r" b="b"/>
            <a:pathLst>
              <a:path w="590550" h="514350" extrusionOk="0">
                <a:moveTo>
                  <a:pt x="0" y="0"/>
                </a:moveTo>
                <a:lnTo>
                  <a:pt x="590500" y="0"/>
                </a:lnTo>
                <a:lnTo>
                  <a:pt x="295250" y="514350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22;p14"/>
          <p:cNvSpPr/>
          <p:nvPr/>
        </p:nvSpPr>
        <p:spPr>
          <a:xfrm>
            <a:off x="4875803" y="5609684"/>
            <a:ext cx="161925" cy="142875"/>
          </a:xfrm>
          <a:custGeom>
            <a:avLst/>
            <a:gdLst/>
            <a:ahLst/>
            <a:cxnLst/>
            <a:rect l="l" t="t" r="r" b="b"/>
            <a:pathLst>
              <a:path w="161925" h="142875" extrusionOk="0">
                <a:moveTo>
                  <a:pt x="161889" y="142874"/>
                </a:moveTo>
                <a:lnTo>
                  <a:pt x="0" y="142874"/>
                </a:lnTo>
                <a:lnTo>
                  <a:pt x="80944" y="0"/>
                </a:lnTo>
                <a:lnTo>
                  <a:pt x="161889" y="142874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23;p14"/>
          <p:cNvSpPr txBox="1"/>
          <p:nvPr/>
        </p:nvSpPr>
        <p:spPr>
          <a:xfrm>
            <a:off x="4937616" y="5275168"/>
            <a:ext cx="3534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dirty="0" smtClean="0">
                <a:solidFill>
                  <a:srgbClr val="100806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1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97;p14"/>
          <p:cNvSpPr txBox="1"/>
          <p:nvPr/>
        </p:nvSpPr>
        <p:spPr>
          <a:xfrm>
            <a:off x="5555136" y="3089869"/>
            <a:ext cx="25833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Diretor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vice-</a:t>
            </a:r>
            <a:r>
              <a:rPr lang="en-US" sz="1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diretora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 Regional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/>
          <p:nvPr/>
        </p:nvSpPr>
        <p:spPr>
          <a:xfrm>
            <a:off x="-19597" y="16053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 extrusionOk="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um(a) docente homenageado(a) por curso;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1023040" y="4314158"/>
            <a:ext cx="2167557" cy="18516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107576" y="533400"/>
            <a:ext cx="4410636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smtClean="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TRIBUNA DE HONRA</a:t>
            </a:r>
            <a:endParaRPr sz="3600" i="0" u="none" strike="noStrike" cap="none" dirty="0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468163" y="1454803"/>
            <a:ext cx="3274695" cy="268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30480" marR="22860" lvl="0" indent="0" algn="ctr" rtl="0">
              <a:lnSpc>
                <a:spcPct val="117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indicação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homenageados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é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obrigatória</a:t>
            </a:r>
            <a:r>
              <a:rPr lang="en-US" sz="13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ficando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critério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dos 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US" sz="13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5080" lvl="0" indent="-635" algn="ctr" rtl="0">
              <a:lnSpc>
                <a:spcPct val="117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Paraninfo</a:t>
            </a:r>
            <a:r>
              <a:rPr lang="en-US" sz="13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docente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técnico</a:t>
            </a:r>
            <a:r>
              <a:rPr lang="en-US" sz="13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administrativo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homenageados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poderão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enviar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representantes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serão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acomodados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Tribuna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Honra</a:t>
            </a:r>
            <a:r>
              <a:rPr lang="en-US" sz="13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5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primeira</a:t>
            </a:r>
            <a:r>
              <a:rPr lang="en-US" sz="16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5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fila</a:t>
            </a:r>
            <a:r>
              <a:rPr lang="en-US" sz="165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5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plateia</a:t>
            </a:r>
            <a:r>
              <a:rPr lang="en-US" sz="1650" dirty="0">
                <a:solidFill>
                  <a:srgbClr val="FFFFFF"/>
                </a:solidFill>
              </a:rPr>
              <a:t>.</a:t>
            </a:r>
            <a:endParaRPr sz="13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4824463" y="2326950"/>
            <a:ext cx="590550" cy="523351"/>
          </a:xfrm>
          <a:custGeom>
            <a:avLst/>
            <a:gdLst/>
            <a:ahLst/>
            <a:cxnLst/>
            <a:rect l="l" t="t" r="r" b="b"/>
            <a:pathLst>
              <a:path w="590550" h="514350" extrusionOk="0">
                <a:moveTo>
                  <a:pt x="0" y="0"/>
                </a:moveTo>
                <a:lnTo>
                  <a:pt x="590500" y="0"/>
                </a:lnTo>
                <a:lnTo>
                  <a:pt x="295250" y="514350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5038081" y="2397825"/>
            <a:ext cx="3534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4"/>
          <p:cNvSpPr/>
          <p:nvPr/>
        </p:nvSpPr>
        <p:spPr>
          <a:xfrm>
            <a:off x="4914912" y="2707425"/>
            <a:ext cx="161925" cy="142875"/>
          </a:xfrm>
          <a:custGeom>
            <a:avLst/>
            <a:gdLst/>
            <a:ahLst/>
            <a:cxnLst/>
            <a:rect l="l" t="t" r="r" b="b"/>
            <a:pathLst>
              <a:path w="161925" h="142875" extrusionOk="0">
                <a:moveTo>
                  <a:pt x="161889" y="142874"/>
                </a:moveTo>
                <a:lnTo>
                  <a:pt x="0" y="142874"/>
                </a:lnTo>
                <a:lnTo>
                  <a:pt x="80944" y="0"/>
                </a:lnTo>
                <a:lnTo>
                  <a:pt x="161889" y="142874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>
            <a:off x="4819720" y="3163225"/>
            <a:ext cx="600075" cy="523875"/>
          </a:xfrm>
          <a:custGeom>
            <a:avLst/>
            <a:gdLst/>
            <a:ahLst/>
            <a:cxnLst/>
            <a:rect l="l" t="t" r="r" b="b"/>
            <a:pathLst>
              <a:path w="600075" h="523875" extrusionOk="0">
                <a:moveTo>
                  <a:pt x="0" y="0"/>
                </a:moveTo>
                <a:lnTo>
                  <a:pt x="599952" y="0"/>
                </a:lnTo>
                <a:lnTo>
                  <a:pt x="299976" y="523875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 txBox="1"/>
          <p:nvPr/>
        </p:nvSpPr>
        <p:spPr>
          <a:xfrm>
            <a:off x="5038075" y="3275363"/>
            <a:ext cx="3534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4"/>
          <p:cNvSpPr/>
          <p:nvPr/>
        </p:nvSpPr>
        <p:spPr>
          <a:xfrm>
            <a:off x="4838725" y="35814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 extrusionOk="0">
                <a:moveTo>
                  <a:pt x="171341" y="152399"/>
                </a:moveTo>
                <a:lnTo>
                  <a:pt x="0" y="152399"/>
                </a:lnTo>
                <a:lnTo>
                  <a:pt x="85670" y="0"/>
                </a:lnTo>
                <a:lnTo>
                  <a:pt x="171341" y="152399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904874" y="6248400"/>
            <a:ext cx="533400" cy="533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137120" y="1266824"/>
            <a:ext cx="4327304" cy="45719"/>
          </a:xfrm>
          <a:custGeom>
            <a:avLst/>
            <a:gdLst/>
            <a:ahLst/>
            <a:cxnLst/>
            <a:rect l="l" t="t" r="r" b="b"/>
            <a:pathLst>
              <a:path w="3936365" h="120000" extrusionOk="0">
                <a:moveTo>
                  <a:pt x="0" y="0"/>
                </a:moveTo>
                <a:lnTo>
                  <a:pt x="3935806" y="0"/>
                </a:lnTo>
              </a:path>
            </a:pathLst>
          </a:custGeom>
          <a:noFill/>
          <a:ln w="571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4824474" y="4057650"/>
            <a:ext cx="590550" cy="514350"/>
          </a:xfrm>
          <a:custGeom>
            <a:avLst/>
            <a:gdLst/>
            <a:ahLst/>
            <a:cxnLst/>
            <a:rect l="l" t="t" r="r" b="b"/>
            <a:pathLst>
              <a:path w="590550" h="514350" extrusionOk="0">
                <a:moveTo>
                  <a:pt x="0" y="0"/>
                </a:moveTo>
                <a:lnTo>
                  <a:pt x="590500" y="0"/>
                </a:lnTo>
                <a:lnTo>
                  <a:pt x="295250" y="514350"/>
                </a:lnTo>
                <a:lnTo>
                  <a:pt x="0" y="0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5038063" y="4152925"/>
            <a:ext cx="3534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100806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4914912" y="4429125"/>
            <a:ext cx="161925" cy="142875"/>
          </a:xfrm>
          <a:custGeom>
            <a:avLst/>
            <a:gdLst/>
            <a:ahLst/>
            <a:cxnLst/>
            <a:rect l="l" t="t" r="r" b="b"/>
            <a:pathLst>
              <a:path w="161925" h="142875" extrusionOk="0">
                <a:moveTo>
                  <a:pt x="161889" y="142874"/>
                </a:moveTo>
                <a:lnTo>
                  <a:pt x="0" y="142874"/>
                </a:lnTo>
                <a:lnTo>
                  <a:pt x="80944" y="0"/>
                </a:lnTo>
                <a:lnTo>
                  <a:pt x="161889" y="142874"/>
                </a:lnTo>
                <a:close/>
              </a:path>
            </a:pathLst>
          </a:custGeom>
          <a:solidFill>
            <a:srgbClr val="FF64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76893" y="6829264"/>
            <a:ext cx="2189480" cy="40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COLACAO.UFG@GMAIL.COM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3521-1706/1010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4771250" y="205850"/>
            <a:ext cx="45720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A </a:t>
            </a:r>
            <a:r>
              <a:rPr lang="en-US" sz="2400" dirty="0" smtClean="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TRIBUNA DE HONRA DAS </a:t>
            </a:r>
            <a:r>
              <a:rPr lang="en-US" sz="2400" dirty="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CERIMÔNIAS DE COLAÇÃO DE GRAU </a:t>
            </a:r>
            <a:r>
              <a:rPr lang="en-US" sz="2400" dirty="0" smtClea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DUPLA</a:t>
            </a:r>
            <a:r>
              <a:rPr lang="en-US" sz="2400" dirty="0" smtClean="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400" dirty="0">
                <a:solidFill>
                  <a:srgbClr val="FF643D"/>
                </a:solidFill>
                <a:latin typeface="Ubuntu"/>
                <a:ea typeface="Ubuntu"/>
                <a:cs typeface="Ubuntu"/>
                <a:sym typeface="Ubuntu"/>
              </a:rPr>
              <a:t>SERÁ ASSIM COMPOSTA: </a:t>
            </a:r>
            <a:endParaRPr sz="2400" dirty="0">
              <a:solidFill>
                <a:srgbClr val="FF643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7" name="Google Shape;217;p14"/>
          <p:cNvSpPr txBox="1"/>
          <p:nvPr/>
        </p:nvSpPr>
        <p:spPr>
          <a:xfrm>
            <a:off x="5583676" y="2268243"/>
            <a:ext cx="33777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um(a) paraninfo(a) por curso;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 txBox="1"/>
          <p:nvPr/>
        </p:nvSpPr>
        <p:spPr>
          <a:xfrm>
            <a:off x="5505450" y="3105135"/>
            <a:ext cx="36324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um(a) </a:t>
            </a:r>
            <a:r>
              <a:rPr lang="en-US" sz="1800" dirty="0" smtClean="0">
                <a:solidFill>
                  <a:srgbClr val="FFFFFF"/>
                </a:solidFill>
              </a:rPr>
              <a:t>docente homenageado(a</a:t>
            </a:r>
            <a:r>
              <a:rPr lang="en-US" sz="1800" dirty="0">
                <a:solidFill>
                  <a:srgbClr val="FFFFFF"/>
                </a:solidFill>
              </a:rPr>
              <a:t>) por curso;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218;p14"/>
          <p:cNvSpPr txBox="1"/>
          <p:nvPr/>
        </p:nvSpPr>
        <p:spPr>
          <a:xfrm>
            <a:off x="5583676" y="4011158"/>
            <a:ext cx="36324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um(a) técnico-administrativo(a) homenageado(a) por curso;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2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797</Words>
  <Application>Microsoft Office PowerPoint</Application>
  <PresentationFormat>Personalizar</PresentationFormat>
  <Paragraphs>140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Ubuntu</vt:lpstr>
      <vt:lpstr>Roboto</vt:lpstr>
      <vt:lpstr>Calibri</vt:lpstr>
      <vt:lpstr>Georgia</vt:lpstr>
      <vt:lpstr>Office Theme</vt:lpstr>
      <vt:lpstr>COLAÇÃO DE GRAU</vt:lpstr>
      <vt:lpstr>Resolução  CEPEC nº1401</vt:lpstr>
      <vt:lpstr>Providenciar becas para todos os concluintes  (cor preta e de comprimento até os pés, com  capelo preto e faixa na cor respectiva do curso),  conforme indicado pela Secom;</vt:lpstr>
      <vt:lpstr>Apresentação do PowerPoint</vt:lpstr>
      <vt:lpstr>Posse decorrente de nomeação em cargo  público;</vt:lpstr>
      <vt:lpstr>Não se atrase</vt:lpstr>
      <vt:lpstr>CATEGORIAS</vt:lpstr>
      <vt:lpstr>MESA DIRETIVA</vt:lpstr>
      <vt:lpstr>TRIBUNA DE HONRA</vt:lpstr>
      <vt:lpstr>NAS CERIMÔNIAS DE COLAÇÃO DE GRAU  DUPLA  OS REPRESENTANTES DOS CONCLUINTES NOS ATOS SOLENES DA COLAÇÃO DE GRAU SERÃO ASSIM DETERMINADOS: </vt:lpstr>
      <vt:lpstr>ATOS  SOLENES</vt:lpstr>
      <vt:lpstr>CASOS ESPECIAIS NA CERIMÔNIA:</vt:lpstr>
      <vt:lpstr>LEMBRETES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COLAÇÃO DE GRAU</dc:title>
  <dc:creator>Vanessa dos Reis Xavier</dc:creator>
  <cp:lastModifiedBy>Usuario</cp:lastModifiedBy>
  <cp:revision>8</cp:revision>
  <dcterms:modified xsi:type="dcterms:W3CDTF">2018-12-12T15:54:07Z</dcterms:modified>
</cp:coreProperties>
</file>